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2" r:id="rId1"/>
    <p:sldMasterId id="2147483651" r:id="rId2"/>
    <p:sldMasterId id="2147483650" r:id="rId3"/>
    <p:sldMasterId id="2147484106" r:id="rId4"/>
  </p:sldMasterIdLst>
  <p:notesMasterIdLst>
    <p:notesMasterId r:id="rId83"/>
  </p:notesMasterIdLst>
  <p:handoutMasterIdLst>
    <p:handoutMasterId r:id="rId84"/>
  </p:handoutMasterIdLst>
  <p:sldIdLst>
    <p:sldId id="1125" r:id="rId5"/>
    <p:sldId id="1058" r:id="rId6"/>
    <p:sldId id="1060" r:id="rId7"/>
    <p:sldId id="1064" r:id="rId8"/>
    <p:sldId id="1068" r:id="rId9"/>
    <p:sldId id="1065" r:id="rId10"/>
    <p:sldId id="1066" r:id="rId11"/>
    <p:sldId id="1067" r:id="rId12"/>
    <p:sldId id="1129" r:id="rId13"/>
    <p:sldId id="1076" r:id="rId14"/>
    <p:sldId id="1072" r:id="rId15"/>
    <p:sldId id="1083" r:id="rId16"/>
    <p:sldId id="1087" r:id="rId17"/>
    <p:sldId id="1088" r:id="rId18"/>
    <p:sldId id="1090" r:id="rId19"/>
    <p:sldId id="1091" r:id="rId20"/>
    <p:sldId id="1092" r:id="rId21"/>
    <p:sldId id="1093" r:id="rId22"/>
    <p:sldId id="1130" r:id="rId23"/>
    <p:sldId id="1094" r:id="rId24"/>
    <p:sldId id="1095" r:id="rId25"/>
    <p:sldId id="1099" r:id="rId26"/>
    <p:sldId id="1100" r:id="rId27"/>
    <p:sldId id="1110" r:id="rId28"/>
    <p:sldId id="1112" r:id="rId29"/>
    <p:sldId id="1111" r:id="rId30"/>
    <p:sldId id="1119" r:id="rId31"/>
    <p:sldId id="1102" r:id="rId32"/>
    <p:sldId id="1117" r:id="rId33"/>
    <p:sldId id="1116" r:id="rId34"/>
    <p:sldId id="1118" r:id="rId35"/>
    <p:sldId id="1104" r:id="rId36"/>
    <p:sldId id="1105" r:id="rId37"/>
    <p:sldId id="1106" r:id="rId38"/>
    <p:sldId id="1108" r:id="rId39"/>
    <p:sldId id="916" r:id="rId40"/>
    <p:sldId id="919" r:id="rId41"/>
    <p:sldId id="922" r:id="rId42"/>
    <p:sldId id="945" r:id="rId43"/>
    <p:sldId id="938" r:id="rId44"/>
    <p:sldId id="939" r:id="rId45"/>
    <p:sldId id="940" r:id="rId46"/>
    <p:sldId id="941" r:id="rId47"/>
    <p:sldId id="942" r:id="rId48"/>
    <p:sldId id="943" r:id="rId49"/>
    <p:sldId id="961" r:id="rId50"/>
    <p:sldId id="933" r:id="rId51"/>
    <p:sldId id="1126" r:id="rId52"/>
    <p:sldId id="1127" r:id="rId53"/>
    <p:sldId id="1131" r:id="rId54"/>
    <p:sldId id="1132" r:id="rId55"/>
    <p:sldId id="1133" r:id="rId56"/>
    <p:sldId id="1134" r:id="rId57"/>
    <p:sldId id="1135" r:id="rId58"/>
    <p:sldId id="1136" r:id="rId59"/>
    <p:sldId id="1137" r:id="rId60"/>
    <p:sldId id="1138" r:id="rId61"/>
    <p:sldId id="1141" r:id="rId62"/>
    <p:sldId id="1139" r:id="rId63"/>
    <p:sldId id="1142" r:id="rId64"/>
    <p:sldId id="1143" r:id="rId65"/>
    <p:sldId id="1144" r:id="rId66"/>
    <p:sldId id="1153" r:id="rId67"/>
    <p:sldId id="1154" r:id="rId68"/>
    <p:sldId id="1145" r:id="rId69"/>
    <p:sldId id="1146" r:id="rId70"/>
    <p:sldId id="1155" r:id="rId71"/>
    <p:sldId id="1152" r:id="rId72"/>
    <p:sldId id="1156" r:id="rId73"/>
    <p:sldId id="1157" r:id="rId74"/>
    <p:sldId id="1158" r:id="rId75"/>
    <p:sldId id="1159" r:id="rId76"/>
    <p:sldId id="1160" r:id="rId77"/>
    <p:sldId id="1161" r:id="rId78"/>
    <p:sldId id="1162" r:id="rId79"/>
    <p:sldId id="1163" r:id="rId80"/>
    <p:sldId id="1166" r:id="rId81"/>
    <p:sldId id="1195" r:id="rId82"/>
  </p:sldIdLst>
  <p:sldSz cx="10287000" cy="6858000" type="35mm"/>
  <p:notesSz cx="6858000" cy="9144000"/>
  <p:defaultTextStyle>
    <a:defPPr>
      <a:defRPr lang="en"/>
    </a:defPPr>
    <a:lvl1pPr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74">
          <p15:clr>
            <a:srgbClr val="A4A3A4"/>
          </p15:clr>
        </p15:guide>
        <p15:guide id="2" pos="611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CC33"/>
    <a:srgbClr val="FF0066"/>
    <a:srgbClr val="FFFF00"/>
    <a:srgbClr val="FF3399"/>
    <a:srgbClr val="000066"/>
    <a:srgbClr val="CC66FF"/>
    <a:srgbClr val="FFCC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78571" autoAdjust="0"/>
  </p:normalViewPr>
  <p:slideViewPr>
    <p:cSldViewPr snapToGrid="0">
      <p:cViewPr varScale="1">
        <p:scale>
          <a:sx n="89" d="100"/>
          <a:sy n="89" d="100"/>
        </p:scale>
        <p:origin x="965" y="53"/>
      </p:cViewPr>
      <p:guideLst>
        <p:guide orient="horz" pos="4174"/>
        <p:guide pos="6117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-1248" y="-10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handoutMaster" Target="handoutMasters/handoutMaster1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notesMaster" Target="notesMasters/notesMaster1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theme" Target="theme/them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68.xml"/><Relationship Id="rId2" Type="http://schemas.openxmlformats.org/officeDocument/2006/relationships/slide" Target="slides/slide67.xml"/><Relationship Id="rId1" Type="http://schemas.openxmlformats.org/officeDocument/2006/relationships/slide" Target="slides/slide18.xml"/><Relationship Id="rId5" Type="http://schemas.openxmlformats.org/officeDocument/2006/relationships/slide" Target="slides/slide70.xml"/><Relationship Id="rId4" Type="http://schemas.openxmlformats.org/officeDocument/2006/relationships/slide" Target="slides/slide69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5185AB-5D29-49BB-B002-E3CA927554CA}" type="doc">
      <dgm:prSet loTypeId="urn:microsoft.com/office/officeart/2005/8/layout/vList3#1" loCatId="list" qsTypeId="urn:microsoft.com/office/officeart/2005/8/quickstyle/3d3" qsCatId="3D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D79BDA4A-70BF-4C9C-8D39-6C6780910EAA}">
      <dgm:prSet/>
      <dgm:spPr/>
      <dgm:t>
        <a:bodyPr/>
        <a:lstStyle/>
        <a:p>
          <a:pPr rtl="0"/>
          <a:r>
            <a:rPr lang="en" b="1" dirty="0" smtClean="0">
              <a:solidFill>
                <a:srgbClr val="FFFF00"/>
              </a:solidFill>
            </a:rPr>
            <a:t>CAP </a:t>
          </a:r>
          <a:r>
            <a:rPr lang="en" dirty="0" smtClean="0"/>
            <a:t>Community - Acquired Pneumonia  </a:t>
          </a:r>
          <a:endParaRPr lang="en-US" dirty="0"/>
        </a:p>
      </dgm:t>
    </dgm:pt>
    <dgm:pt modelId="{63ED3042-7DB9-41A1-882C-53ED06D02E1E}" type="parTrans" cxnId="{3E5C8A2C-A0F2-44AF-BC76-9E83403B770E}">
      <dgm:prSet/>
      <dgm:spPr/>
      <dgm:t>
        <a:bodyPr/>
        <a:lstStyle/>
        <a:p>
          <a:endParaRPr lang="en-US"/>
        </a:p>
      </dgm:t>
    </dgm:pt>
    <dgm:pt modelId="{031F2FF7-212E-4C80-91D0-0FD0D7689F69}" type="sibTrans" cxnId="{3E5C8A2C-A0F2-44AF-BC76-9E83403B770E}">
      <dgm:prSet/>
      <dgm:spPr/>
      <dgm:t>
        <a:bodyPr/>
        <a:lstStyle/>
        <a:p>
          <a:endParaRPr lang="en-US"/>
        </a:p>
      </dgm:t>
    </dgm:pt>
    <dgm:pt modelId="{ECFCB402-4551-453A-A60E-1F91FA6F4819}">
      <dgm:prSet/>
      <dgm:spPr/>
      <dgm:t>
        <a:bodyPr/>
        <a:lstStyle/>
        <a:p>
          <a:pPr rtl="0"/>
          <a:r>
            <a:rPr lang="en" b="1" dirty="0" smtClean="0">
              <a:solidFill>
                <a:srgbClr val="FFFF00"/>
              </a:solidFill>
            </a:rPr>
            <a:t>HAP </a:t>
          </a:r>
          <a:r>
            <a:rPr lang="en" dirty="0" smtClean="0"/>
            <a:t>Hospital</a:t>
          </a:r>
          <a:r>
            <a:rPr lang="sr-Latn-RS" dirty="0" smtClean="0"/>
            <a:t> </a:t>
          </a:r>
          <a:r>
            <a:rPr lang="en" dirty="0" smtClean="0"/>
            <a:t>-</a:t>
          </a:r>
          <a:r>
            <a:rPr lang="sr-Latn-RS" dirty="0" smtClean="0"/>
            <a:t> </a:t>
          </a:r>
          <a:r>
            <a:rPr lang="en" dirty="0" smtClean="0"/>
            <a:t>Acquired Pneumonia</a:t>
          </a:r>
        </a:p>
      </dgm:t>
    </dgm:pt>
    <dgm:pt modelId="{D713611D-2993-482F-96D3-30F0D35D9FCC}" type="parTrans" cxnId="{07602199-8890-44FA-8560-B5DD048AD5CF}">
      <dgm:prSet/>
      <dgm:spPr/>
      <dgm:t>
        <a:bodyPr/>
        <a:lstStyle/>
        <a:p>
          <a:endParaRPr lang="en-US"/>
        </a:p>
      </dgm:t>
    </dgm:pt>
    <dgm:pt modelId="{6E0BF682-87FD-42DC-99E9-1A67EB92452A}" type="sibTrans" cxnId="{07602199-8890-44FA-8560-B5DD048AD5CF}">
      <dgm:prSet/>
      <dgm:spPr/>
      <dgm:t>
        <a:bodyPr/>
        <a:lstStyle/>
        <a:p>
          <a:endParaRPr lang="en-US"/>
        </a:p>
      </dgm:t>
    </dgm:pt>
    <dgm:pt modelId="{0D403399-C5F3-4034-BFFB-B1B496B7D4EC}">
      <dgm:prSet/>
      <dgm:spPr/>
      <dgm:t>
        <a:bodyPr/>
        <a:lstStyle/>
        <a:p>
          <a:pPr rtl="0"/>
          <a:r>
            <a:rPr lang="en" b="1" dirty="0" smtClean="0">
              <a:solidFill>
                <a:srgbClr val="FFFF00"/>
              </a:solidFill>
            </a:rPr>
            <a:t>VAP </a:t>
          </a:r>
          <a:r>
            <a:rPr lang="en" dirty="0" smtClean="0"/>
            <a:t>Ventilator – Associated Pneumonia </a:t>
          </a:r>
        </a:p>
        <a:p>
          <a:pPr rtl="0"/>
          <a:r>
            <a:rPr lang="en" dirty="0" smtClean="0"/>
            <a:t>Pneumonia </a:t>
          </a:r>
          <a:r>
            <a:rPr lang="sr-Latn-RS" dirty="0" smtClean="0"/>
            <a:t>in </a:t>
          </a:r>
          <a:r>
            <a:rPr lang="en" dirty="0" smtClean="0"/>
            <a:t>patient</a:t>
          </a:r>
          <a:r>
            <a:rPr lang="sr-Latn-RS" dirty="0" smtClean="0"/>
            <a:t>s</a:t>
          </a:r>
          <a:r>
            <a:rPr lang="en" dirty="0" smtClean="0"/>
            <a:t> on mechanical ventilation</a:t>
          </a:r>
          <a:endParaRPr lang="en-US" dirty="0"/>
        </a:p>
      </dgm:t>
    </dgm:pt>
    <dgm:pt modelId="{0551F9CD-B4FE-4CE3-927E-34B37C5745DE}" type="parTrans" cxnId="{6B0EA289-61D3-4EC8-82B6-2AEEF9090095}">
      <dgm:prSet/>
      <dgm:spPr/>
      <dgm:t>
        <a:bodyPr/>
        <a:lstStyle/>
        <a:p>
          <a:endParaRPr lang="en-US"/>
        </a:p>
      </dgm:t>
    </dgm:pt>
    <dgm:pt modelId="{53245678-30D7-47B2-8523-3866A7AF0F02}" type="sibTrans" cxnId="{6B0EA289-61D3-4EC8-82B6-2AEEF9090095}">
      <dgm:prSet/>
      <dgm:spPr/>
      <dgm:t>
        <a:bodyPr/>
        <a:lstStyle/>
        <a:p>
          <a:endParaRPr lang="en-US"/>
        </a:p>
      </dgm:t>
    </dgm:pt>
    <dgm:pt modelId="{F71D7AEB-BF44-478E-814B-2E0D64112B27}">
      <dgm:prSet/>
      <dgm:spPr/>
      <dgm:t>
        <a:bodyPr/>
        <a:lstStyle/>
        <a:p>
          <a:pPr rtl="0"/>
          <a:r>
            <a:rPr lang="en" b="1" dirty="0" smtClean="0">
              <a:solidFill>
                <a:srgbClr val="FFFF00"/>
              </a:solidFill>
            </a:rPr>
            <a:t>HCAP </a:t>
          </a:r>
          <a:r>
            <a:rPr lang="en" dirty="0" smtClean="0"/>
            <a:t>Healthcare </a:t>
          </a:r>
          <a:r>
            <a:rPr lang="sr-Latn-RS" dirty="0" smtClean="0"/>
            <a:t>– Associated Pneumonia</a:t>
          </a:r>
          <a:endParaRPr lang="x-none" dirty="0" smtClean="0"/>
        </a:p>
        <a:p>
          <a:pPr rtl="0"/>
          <a:r>
            <a:rPr lang="en" dirty="0" smtClean="0"/>
            <a:t> Pneumonia </a:t>
          </a:r>
          <a:r>
            <a:rPr lang="sr-Latn-RS" dirty="0" smtClean="0"/>
            <a:t>in patients under</a:t>
          </a:r>
          <a:r>
            <a:rPr lang="en" dirty="0" smtClean="0"/>
            <a:t> health supervision</a:t>
          </a:r>
          <a:endParaRPr lang="en-US" dirty="0"/>
        </a:p>
      </dgm:t>
    </dgm:pt>
    <dgm:pt modelId="{EF72430F-D580-4A76-875D-F2F5B02E8610}" type="parTrans" cxnId="{A1A4185A-62A5-4A2A-BF4B-752F1B6E11AD}">
      <dgm:prSet/>
      <dgm:spPr/>
      <dgm:t>
        <a:bodyPr/>
        <a:lstStyle/>
        <a:p>
          <a:endParaRPr lang="en-US"/>
        </a:p>
      </dgm:t>
    </dgm:pt>
    <dgm:pt modelId="{3A6824C3-B604-4231-9345-C6D25E70F9DE}" type="sibTrans" cxnId="{A1A4185A-62A5-4A2A-BF4B-752F1B6E11AD}">
      <dgm:prSet/>
      <dgm:spPr/>
      <dgm:t>
        <a:bodyPr/>
        <a:lstStyle/>
        <a:p>
          <a:endParaRPr lang="en-US"/>
        </a:p>
      </dgm:t>
    </dgm:pt>
    <dgm:pt modelId="{A1BC8FFB-FA56-4B00-B460-B40A45DAD514}" type="pres">
      <dgm:prSet presAssocID="{925185AB-5D29-49BB-B002-E3CA927554C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AE310F9-1070-4060-BA36-0A34AFAF4279}" type="pres">
      <dgm:prSet presAssocID="{D79BDA4A-70BF-4C9C-8D39-6C6780910EAA}" presName="composite" presStyleCnt="0"/>
      <dgm:spPr/>
    </dgm:pt>
    <dgm:pt modelId="{8F10F8FA-7096-443D-83E6-FB8638A2F57E}" type="pres">
      <dgm:prSet presAssocID="{D79BDA4A-70BF-4C9C-8D39-6C6780910EAA}" presName="imgShp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D02DEB5-5AAB-4C0B-B699-4FFD2BE7E167}" type="pres">
      <dgm:prSet presAssocID="{D79BDA4A-70BF-4C9C-8D39-6C6780910EAA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B39D8B-9191-4CBD-A4C2-72F4863BF20E}" type="pres">
      <dgm:prSet presAssocID="{031F2FF7-212E-4C80-91D0-0FD0D7689F69}" presName="spacing" presStyleCnt="0"/>
      <dgm:spPr/>
    </dgm:pt>
    <dgm:pt modelId="{C48FC321-5268-4F19-B2C3-9B6D3971106A}" type="pres">
      <dgm:prSet presAssocID="{ECFCB402-4551-453A-A60E-1F91FA6F4819}" presName="composite" presStyleCnt="0"/>
      <dgm:spPr/>
    </dgm:pt>
    <dgm:pt modelId="{CFAC848F-6137-401A-B221-9441D22462D1}" type="pres">
      <dgm:prSet presAssocID="{ECFCB402-4551-453A-A60E-1F91FA6F4819}" presName="imgShp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BF3D4E7D-6F6F-41D2-A303-78AA988BEAF6}" type="pres">
      <dgm:prSet presAssocID="{ECFCB402-4551-453A-A60E-1F91FA6F4819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DFC20B-34F7-427C-ACF1-AC9649E17D8C}" type="pres">
      <dgm:prSet presAssocID="{6E0BF682-87FD-42DC-99E9-1A67EB92452A}" presName="spacing" presStyleCnt="0"/>
      <dgm:spPr/>
    </dgm:pt>
    <dgm:pt modelId="{31E3FB8F-446D-452A-B0F3-79B42CCFCC88}" type="pres">
      <dgm:prSet presAssocID="{0D403399-C5F3-4034-BFFB-B1B496B7D4EC}" presName="composite" presStyleCnt="0"/>
      <dgm:spPr/>
    </dgm:pt>
    <dgm:pt modelId="{2F4FD13F-7661-4F96-9459-8C153FB32ABC}" type="pres">
      <dgm:prSet presAssocID="{0D403399-C5F3-4034-BFFB-B1B496B7D4EC}" presName="imgShp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2BF8286-DCDB-4FF4-9696-976D58A45A7D}" type="pres">
      <dgm:prSet presAssocID="{0D403399-C5F3-4034-BFFB-B1B496B7D4EC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04D8E5-742D-4540-9E91-F4882DBD7F36}" type="pres">
      <dgm:prSet presAssocID="{53245678-30D7-47B2-8523-3866A7AF0F02}" presName="spacing" presStyleCnt="0"/>
      <dgm:spPr/>
    </dgm:pt>
    <dgm:pt modelId="{D6562257-6ECB-4539-89CE-2AD58B563CF0}" type="pres">
      <dgm:prSet presAssocID="{F71D7AEB-BF44-478E-814B-2E0D64112B27}" presName="composite" presStyleCnt="0"/>
      <dgm:spPr/>
    </dgm:pt>
    <dgm:pt modelId="{A5908D06-A20A-49DE-8DD9-73DDEF8943D2}" type="pres">
      <dgm:prSet presAssocID="{F71D7AEB-BF44-478E-814B-2E0D64112B27}" presName="imgShp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0BFB296B-6C5C-4702-AAED-34FF7A09D499}" type="pres">
      <dgm:prSet presAssocID="{F71D7AEB-BF44-478E-814B-2E0D64112B27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B0EA289-61D3-4EC8-82B6-2AEEF9090095}" srcId="{925185AB-5D29-49BB-B002-E3CA927554CA}" destId="{0D403399-C5F3-4034-BFFB-B1B496B7D4EC}" srcOrd="2" destOrd="0" parTransId="{0551F9CD-B4FE-4CE3-927E-34B37C5745DE}" sibTransId="{53245678-30D7-47B2-8523-3866A7AF0F02}"/>
    <dgm:cxn modelId="{6CB28A07-B892-4B40-9F06-484556C86945}" type="presOf" srcId="{ECFCB402-4551-453A-A60E-1F91FA6F4819}" destId="{BF3D4E7D-6F6F-41D2-A303-78AA988BEAF6}" srcOrd="0" destOrd="0" presId="urn:microsoft.com/office/officeart/2005/8/layout/vList3#1"/>
    <dgm:cxn modelId="{A1A4185A-62A5-4A2A-BF4B-752F1B6E11AD}" srcId="{925185AB-5D29-49BB-B002-E3CA927554CA}" destId="{F71D7AEB-BF44-478E-814B-2E0D64112B27}" srcOrd="3" destOrd="0" parTransId="{EF72430F-D580-4A76-875D-F2F5B02E8610}" sibTransId="{3A6824C3-B604-4231-9345-C6D25E70F9DE}"/>
    <dgm:cxn modelId="{17B69778-43FA-4F5D-AEE6-57FA3CBF3793}" type="presOf" srcId="{F71D7AEB-BF44-478E-814B-2E0D64112B27}" destId="{0BFB296B-6C5C-4702-AAED-34FF7A09D499}" srcOrd="0" destOrd="0" presId="urn:microsoft.com/office/officeart/2005/8/layout/vList3#1"/>
    <dgm:cxn modelId="{3E5C8A2C-A0F2-44AF-BC76-9E83403B770E}" srcId="{925185AB-5D29-49BB-B002-E3CA927554CA}" destId="{D79BDA4A-70BF-4C9C-8D39-6C6780910EAA}" srcOrd="0" destOrd="0" parTransId="{63ED3042-7DB9-41A1-882C-53ED06D02E1E}" sibTransId="{031F2FF7-212E-4C80-91D0-0FD0D7689F69}"/>
    <dgm:cxn modelId="{1E5A00FB-9A9A-41F6-A5C9-46BF54310248}" type="presOf" srcId="{925185AB-5D29-49BB-B002-E3CA927554CA}" destId="{A1BC8FFB-FA56-4B00-B460-B40A45DAD514}" srcOrd="0" destOrd="0" presId="urn:microsoft.com/office/officeart/2005/8/layout/vList3#1"/>
    <dgm:cxn modelId="{07602199-8890-44FA-8560-B5DD048AD5CF}" srcId="{925185AB-5D29-49BB-B002-E3CA927554CA}" destId="{ECFCB402-4551-453A-A60E-1F91FA6F4819}" srcOrd="1" destOrd="0" parTransId="{D713611D-2993-482F-96D3-30F0D35D9FCC}" sibTransId="{6E0BF682-87FD-42DC-99E9-1A67EB92452A}"/>
    <dgm:cxn modelId="{46E19BDF-8AD4-405C-AF2C-80E8CEB61047}" type="presOf" srcId="{0D403399-C5F3-4034-BFFB-B1B496B7D4EC}" destId="{02BF8286-DCDB-4FF4-9696-976D58A45A7D}" srcOrd="0" destOrd="0" presId="urn:microsoft.com/office/officeart/2005/8/layout/vList3#1"/>
    <dgm:cxn modelId="{3DA05E79-33B4-4E0E-A173-171F01C8261F}" type="presOf" srcId="{D79BDA4A-70BF-4C9C-8D39-6C6780910EAA}" destId="{7D02DEB5-5AAB-4C0B-B699-4FFD2BE7E167}" srcOrd="0" destOrd="0" presId="urn:microsoft.com/office/officeart/2005/8/layout/vList3#1"/>
    <dgm:cxn modelId="{A01BF4FC-72D0-49D0-B1DC-24E69C230B77}" type="presParOf" srcId="{A1BC8FFB-FA56-4B00-B460-B40A45DAD514}" destId="{0AE310F9-1070-4060-BA36-0A34AFAF4279}" srcOrd="0" destOrd="0" presId="urn:microsoft.com/office/officeart/2005/8/layout/vList3#1"/>
    <dgm:cxn modelId="{066F2C3A-B3BC-4837-894A-DF9DEF7D2342}" type="presParOf" srcId="{0AE310F9-1070-4060-BA36-0A34AFAF4279}" destId="{8F10F8FA-7096-443D-83E6-FB8638A2F57E}" srcOrd="0" destOrd="0" presId="urn:microsoft.com/office/officeart/2005/8/layout/vList3#1"/>
    <dgm:cxn modelId="{D745806C-E6F2-4279-BEF9-CC75297006D8}" type="presParOf" srcId="{0AE310F9-1070-4060-BA36-0A34AFAF4279}" destId="{7D02DEB5-5AAB-4C0B-B699-4FFD2BE7E167}" srcOrd="1" destOrd="0" presId="urn:microsoft.com/office/officeart/2005/8/layout/vList3#1"/>
    <dgm:cxn modelId="{452800F9-D06A-470E-8F23-8979B1E22BF8}" type="presParOf" srcId="{A1BC8FFB-FA56-4B00-B460-B40A45DAD514}" destId="{07B39D8B-9191-4CBD-A4C2-72F4863BF20E}" srcOrd="1" destOrd="0" presId="urn:microsoft.com/office/officeart/2005/8/layout/vList3#1"/>
    <dgm:cxn modelId="{CFAF1B9B-20E9-43A1-8883-EED46B5EC8EF}" type="presParOf" srcId="{A1BC8FFB-FA56-4B00-B460-B40A45DAD514}" destId="{C48FC321-5268-4F19-B2C3-9B6D3971106A}" srcOrd="2" destOrd="0" presId="urn:microsoft.com/office/officeart/2005/8/layout/vList3#1"/>
    <dgm:cxn modelId="{98F0F132-0676-4419-81D4-E0982F95D8E5}" type="presParOf" srcId="{C48FC321-5268-4F19-B2C3-9B6D3971106A}" destId="{CFAC848F-6137-401A-B221-9441D22462D1}" srcOrd="0" destOrd="0" presId="urn:microsoft.com/office/officeart/2005/8/layout/vList3#1"/>
    <dgm:cxn modelId="{095F6E12-968C-48C2-AA23-3EA85F3822F1}" type="presParOf" srcId="{C48FC321-5268-4F19-B2C3-9B6D3971106A}" destId="{BF3D4E7D-6F6F-41D2-A303-78AA988BEAF6}" srcOrd="1" destOrd="0" presId="urn:microsoft.com/office/officeart/2005/8/layout/vList3#1"/>
    <dgm:cxn modelId="{70F117C1-5516-4EC4-A49A-B77F5221AC5F}" type="presParOf" srcId="{A1BC8FFB-FA56-4B00-B460-B40A45DAD514}" destId="{DDDFC20B-34F7-427C-ACF1-AC9649E17D8C}" srcOrd="3" destOrd="0" presId="urn:microsoft.com/office/officeart/2005/8/layout/vList3#1"/>
    <dgm:cxn modelId="{EAE98079-081B-4B0A-99CB-4A2B73B162F4}" type="presParOf" srcId="{A1BC8FFB-FA56-4B00-B460-B40A45DAD514}" destId="{31E3FB8F-446D-452A-B0F3-79B42CCFCC88}" srcOrd="4" destOrd="0" presId="urn:microsoft.com/office/officeart/2005/8/layout/vList3#1"/>
    <dgm:cxn modelId="{B40739F0-8891-4493-8116-436ED39D3372}" type="presParOf" srcId="{31E3FB8F-446D-452A-B0F3-79B42CCFCC88}" destId="{2F4FD13F-7661-4F96-9459-8C153FB32ABC}" srcOrd="0" destOrd="0" presId="urn:microsoft.com/office/officeart/2005/8/layout/vList3#1"/>
    <dgm:cxn modelId="{C031F561-B1D4-4153-A6C0-1B589B4A25D4}" type="presParOf" srcId="{31E3FB8F-446D-452A-B0F3-79B42CCFCC88}" destId="{02BF8286-DCDB-4FF4-9696-976D58A45A7D}" srcOrd="1" destOrd="0" presId="urn:microsoft.com/office/officeart/2005/8/layout/vList3#1"/>
    <dgm:cxn modelId="{09AEC166-E1CE-4B21-B429-E26598F3D426}" type="presParOf" srcId="{A1BC8FFB-FA56-4B00-B460-B40A45DAD514}" destId="{1504D8E5-742D-4540-9E91-F4882DBD7F36}" srcOrd="5" destOrd="0" presId="urn:microsoft.com/office/officeart/2005/8/layout/vList3#1"/>
    <dgm:cxn modelId="{8BC76097-3597-4FBC-8987-7F7F1CEC3960}" type="presParOf" srcId="{A1BC8FFB-FA56-4B00-B460-B40A45DAD514}" destId="{D6562257-6ECB-4539-89CE-2AD58B563CF0}" srcOrd="6" destOrd="0" presId="urn:microsoft.com/office/officeart/2005/8/layout/vList3#1"/>
    <dgm:cxn modelId="{BC770DB6-FD91-4433-B3F1-A4D3A6D6738A}" type="presParOf" srcId="{D6562257-6ECB-4539-89CE-2AD58B563CF0}" destId="{A5908D06-A20A-49DE-8DD9-73DDEF8943D2}" srcOrd="0" destOrd="0" presId="urn:microsoft.com/office/officeart/2005/8/layout/vList3#1"/>
    <dgm:cxn modelId="{B57E705B-FB57-4B8D-832E-622D74A94652}" type="presParOf" srcId="{D6562257-6ECB-4539-89CE-2AD58B563CF0}" destId="{0BFB296B-6C5C-4702-AAED-34FF7A09D499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02DEB5-5AAB-4C0B-B699-4FFD2BE7E167}">
      <dsp:nvSpPr>
        <dsp:cNvPr id="0" name=""/>
        <dsp:cNvSpPr/>
      </dsp:nvSpPr>
      <dsp:spPr>
        <a:xfrm rot="10800000">
          <a:off x="1808166" y="2808"/>
          <a:ext cx="6264148" cy="92141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319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2100" b="1" kern="1200" dirty="0" smtClean="0">
              <a:solidFill>
                <a:srgbClr val="FFFF00"/>
              </a:solidFill>
            </a:rPr>
            <a:t>CAP </a:t>
          </a:r>
          <a:r>
            <a:rPr lang="en" sz="2100" kern="1200" dirty="0" smtClean="0"/>
            <a:t>Community - Acquired Pneumonia  </a:t>
          </a:r>
          <a:endParaRPr lang="en-US" sz="2100" kern="1200" dirty="0"/>
        </a:p>
      </dsp:txBody>
      <dsp:txXfrm rot="10800000">
        <a:off x="2038520" y="2808"/>
        <a:ext cx="6033794" cy="921417"/>
      </dsp:txXfrm>
    </dsp:sp>
    <dsp:sp modelId="{8F10F8FA-7096-443D-83E6-FB8638A2F57E}">
      <dsp:nvSpPr>
        <dsp:cNvPr id="0" name=""/>
        <dsp:cNvSpPr/>
      </dsp:nvSpPr>
      <dsp:spPr>
        <a:xfrm>
          <a:off x="1347457" y="2808"/>
          <a:ext cx="921417" cy="92141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F3D4E7D-6F6F-41D2-A303-78AA988BEAF6}">
      <dsp:nvSpPr>
        <dsp:cNvPr id="0" name=""/>
        <dsp:cNvSpPr/>
      </dsp:nvSpPr>
      <dsp:spPr>
        <a:xfrm rot="10800000">
          <a:off x="1808166" y="1199276"/>
          <a:ext cx="6264148" cy="92141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319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2100" b="1" kern="1200" dirty="0" smtClean="0">
              <a:solidFill>
                <a:srgbClr val="FFFF00"/>
              </a:solidFill>
            </a:rPr>
            <a:t>HAP </a:t>
          </a:r>
          <a:r>
            <a:rPr lang="en" sz="2100" kern="1200" dirty="0" smtClean="0"/>
            <a:t>Hospital</a:t>
          </a:r>
          <a:r>
            <a:rPr lang="sr-Latn-RS" sz="2100" kern="1200" dirty="0" smtClean="0"/>
            <a:t> </a:t>
          </a:r>
          <a:r>
            <a:rPr lang="en" sz="2100" kern="1200" dirty="0" smtClean="0"/>
            <a:t>-</a:t>
          </a:r>
          <a:r>
            <a:rPr lang="sr-Latn-RS" sz="2100" kern="1200" dirty="0" smtClean="0"/>
            <a:t> </a:t>
          </a:r>
          <a:r>
            <a:rPr lang="en" sz="2100" kern="1200" dirty="0" smtClean="0"/>
            <a:t>Acquired Pneumonia</a:t>
          </a:r>
        </a:p>
      </dsp:txBody>
      <dsp:txXfrm rot="10800000">
        <a:off x="2038520" y="1199276"/>
        <a:ext cx="6033794" cy="921417"/>
      </dsp:txXfrm>
    </dsp:sp>
    <dsp:sp modelId="{CFAC848F-6137-401A-B221-9441D22462D1}">
      <dsp:nvSpPr>
        <dsp:cNvPr id="0" name=""/>
        <dsp:cNvSpPr/>
      </dsp:nvSpPr>
      <dsp:spPr>
        <a:xfrm>
          <a:off x="1347457" y="1199276"/>
          <a:ext cx="921417" cy="92141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2BF8286-DCDB-4FF4-9696-976D58A45A7D}">
      <dsp:nvSpPr>
        <dsp:cNvPr id="0" name=""/>
        <dsp:cNvSpPr/>
      </dsp:nvSpPr>
      <dsp:spPr>
        <a:xfrm rot="10800000">
          <a:off x="1808166" y="2395743"/>
          <a:ext cx="6264148" cy="92141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319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2100" b="1" kern="1200" dirty="0" smtClean="0">
              <a:solidFill>
                <a:srgbClr val="FFFF00"/>
              </a:solidFill>
            </a:rPr>
            <a:t>VAP </a:t>
          </a:r>
          <a:r>
            <a:rPr lang="en" sz="2100" kern="1200" dirty="0" smtClean="0"/>
            <a:t>Ventilator – Associated Pneumonia </a:t>
          </a:r>
        </a:p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2100" kern="1200" dirty="0" smtClean="0"/>
            <a:t>Pneumonia </a:t>
          </a:r>
          <a:r>
            <a:rPr lang="sr-Latn-RS" sz="2100" kern="1200" dirty="0" smtClean="0"/>
            <a:t>in </a:t>
          </a:r>
          <a:r>
            <a:rPr lang="en" sz="2100" kern="1200" dirty="0" smtClean="0"/>
            <a:t>patient</a:t>
          </a:r>
          <a:r>
            <a:rPr lang="sr-Latn-RS" sz="2100" kern="1200" dirty="0" smtClean="0"/>
            <a:t>s</a:t>
          </a:r>
          <a:r>
            <a:rPr lang="en" sz="2100" kern="1200" dirty="0" smtClean="0"/>
            <a:t> on mechanical ventilation</a:t>
          </a:r>
          <a:endParaRPr lang="en-US" sz="2100" kern="1200" dirty="0"/>
        </a:p>
      </dsp:txBody>
      <dsp:txXfrm rot="10800000">
        <a:off x="2038520" y="2395743"/>
        <a:ext cx="6033794" cy="921417"/>
      </dsp:txXfrm>
    </dsp:sp>
    <dsp:sp modelId="{2F4FD13F-7661-4F96-9459-8C153FB32ABC}">
      <dsp:nvSpPr>
        <dsp:cNvPr id="0" name=""/>
        <dsp:cNvSpPr/>
      </dsp:nvSpPr>
      <dsp:spPr>
        <a:xfrm>
          <a:off x="1347457" y="2395743"/>
          <a:ext cx="921417" cy="921417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BFB296B-6C5C-4702-AAED-34FF7A09D499}">
      <dsp:nvSpPr>
        <dsp:cNvPr id="0" name=""/>
        <dsp:cNvSpPr/>
      </dsp:nvSpPr>
      <dsp:spPr>
        <a:xfrm rot="10800000">
          <a:off x="1808166" y="3592210"/>
          <a:ext cx="6264148" cy="92141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319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2100" b="1" kern="1200" dirty="0" smtClean="0">
              <a:solidFill>
                <a:srgbClr val="FFFF00"/>
              </a:solidFill>
            </a:rPr>
            <a:t>HCAP </a:t>
          </a:r>
          <a:r>
            <a:rPr lang="en" sz="2100" kern="1200" dirty="0" smtClean="0"/>
            <a:t>Healthcare </a:t>
          </a:r>
          <a:r>
            <a:rPr lang="sr-Latn-RS" sz="2100" kern="1200" dirty="0" smtClean="0"/>
            <a:t>– Associated Pneumonia</a:t>
          </a:r>
          <a:endParaRPr lang="x-none" sz="2100" kern="1200" dirty="0" smtClean="0"/>
        </a:p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2100" kern="1200" dirty="0" smtClean="0"/>
            <a:t> Pneumonia </a:t>
          </a:r>
          <a:r>
            <a:rPr lang="sr-Latn-RS" sz="2100" kern="1200" dirty="0" smtClean="0"/>
            <a:t>in patients under</a:t>
          </a:r>
          <a:r>
            <a:rPr lang="en" sz="2100" kern="1200" dirty="0" smtClean="0"/>
            <a:t> health supervision</a:t>
          </a:r>
          <a:endParaRPr lang="en-US" sz="2100" kern="1200" dirty="0"/>
        </a:p>
      </dsp:txBody>
      <dsp:txXfrm rot="10800000">
        <a:off x="2038520" y="3592210"/>
        <a:ext cx="6033794" cy="921417"/>
      </dsp:txXfrm>
    </dsp:sp>
    <dsp:sp modelId="{A5908D06-A20A-49DE-8DD9-73DDEF8943D2}">
      <dsp:nvSpPr>
        <dsp:cNvPr id="0" name=""/>
        <dsp:cNvSpPr/>
      </dsp:nvSpPr>
      <dsp:spPr>
        <a:xfrm>
          <a:off x="1347457" y="3592210"/>
          <a:ext cx="921417" cy="921417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8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fld id="{3E7BA6D1-1FCB-45AE-93FC-62C7AC8395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010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7250" y="685800"/>
            <a:ext cx="51435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fld id="{A61E1567-B267-49D4-A832-C87138F882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28254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1E1567-B267-49D4-A832-C87138F8823D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80800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r-Cyrl-R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5A2A0D5-DD80-412F-B49A-9AC7167BF107}" type="slidenum">
              <a:rPr lang="en-US" altLang="en-US" sz="1200" smtClean="0">
                <a:latin typeface="Times" panose="02020603050405020304" pitchFamily="18" charset="0"/>
              </a:rPr>
              <a:pPr/>
              <a:t>44</a:t>
            </a:fld>
            <a:endParaRPr lang="en-US" altLang="en-US" sz="1200" smtClean="0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1048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r-Cyrl-R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1E9B3FC-EAEA-4931-BE58-2D067C65530A}" type="slidenum">
              <a:rPr lang="en-US" altLang="en-US" sz="1200" smtClean="0">
                <a:latin typeface="Times" panose="02020603050405020304" pitchFamily="18" charset="0"/>
              </a:rPr>
              <a:pPr/>
              <a:t>46</a:t>
            </a:fld>
            <a:endParaRPr lang="en-US" altLang="en-US" sz="1200" smtClean="0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2518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1E1567-B267-49D4-A832-C87138F8823D}" type="slidenum">
              <a:rPr lang="en-US" altLang="en-US" smtClean="0"/>
              <a:pPr>
                <a:defRPr/>
              </a:pPr>
              <a:t>48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33743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1E1567-B267-49D4-A832-C87138F8823D}" type="slidenum">
              <a:rPr lang="en-US" altLang="en-US" smtClean="0"/>
              <a:pPr>
                <a:defRPr/>
              </a:pPr>
              <a:t>53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48295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1E1567-B267-49D4-A832-C87138F8823D}" type="slidenum">
              <a:rPr lang="en-US" altLang="en-US" smtClean="0"/>
              <a:pPr>
                <a:defRPr/>
              </a:pPr>
              <a:t>58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99858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r-Cyrl-RS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225500D-5A9D-486A-BE02-214D74ED0589}" type="slidenum">
              <a:rPr lang="en-US" altLang="en-US" sz="1200" smtClean="0">
                <a:latin typeface="Times" panose="02020603050405020304" pitchFamily="18" charset="0"/>
              </a:rPr>
              <a:pPr/>
              <a:t>67</a:t>
            </a:fld>
            <a:endParaRPr lang="en-US" altLang="en-US" sz="1200" smtClean="0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1250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r-Cyrl-RS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ADAD381-A164-4BB7-849A-55BBF9F691DB}" type="slidenum">
              <a:rPr lang="en-US" altLang="en-US" sz="1200" smtClean="0">
                <a:latin typeface="Times" panose="02020603050405020304" pitchFamily="18" charset="0"/>
              </a:rPr>
              <a:pPr/>
              <a:t>70</a:t>
            </a:fld>
            <a:endParaRPr lang="en-US" altLang="en-US" sz="1200" smtClean="0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602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A20C7E8-58CE-4406-A9E1-72B75377AA7F}" type="slidenum">
              <a:rPr lang="en-US" altLang="en-US" sz="1200" smtClean="0">
                <a:latin typeface="Times" panose="02020603050405020304" pitchFamily="18" charset="0"/>
              </a:rPr>
              <a:pPr/>
              <a:t>10</a:t>
            </a:fld>
            <a:endParaRPr lang="en-US" altLang="en-US" sz="1200" smtClean="0">
              <a:latin typeface="Times" panose="02020603050405020304" pitchFamily="18" charset="0"/>
            </a:endParaRPr>
          </a:p>
        </p:txBody>
      </p:sp>
      <p:sp>
        <p:nvSpPr>
          <p:cNvPr id="30723" name="Rectangle 8"/>
          <p:cNvSpPr txBox="1">
            <a:spLocks noGrp="1" noChangeArrowheads="1"/>
          </p:cNvSpPr>
          <p:nvPr/>
        </p:nvSpPr>
        <p:spPr bwMode="auto">
          <a:xfrm>
            <a:off x="5251450" y="177800"/>
            <a:ext cx="784225" cy="27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en" sz="1200" b="1"/>
              <a:t>9240 Anzueto</a:t>
            </a:r>
          </a:p>
        </p:txBody>
      </p:sp>
      <p:sp>
        <p:nvSpPr>
          <p:cNvPr id="30724" name="Rectangle 10"/>
          <p:cNvSpPr txBox="1">
            <a:spLocks noGrp="1" noChangeArrowheads="1"/>
          </p:cNvSpPr>
          <p:nvPr/>
        </p:nvSpPr>
        <p:spPr bwMode="auto">
          <a:xfrm>
            <a:off x="228600" y="177800"/>
            <a:ext cx="954088" cy="27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254208D-9D75-4202-B403-8CFA4711E8D4}" type="datetime8">
              <a:rPr lang="en-US" sz="1200" b="1"/>
              <a:pPr/>
              <a:t>2/24/2024 6:45 PM</a:t>
            </a:fld>
            <a:endParaRPr lang="en-US" sz="1200" b="1"/>
          </a:p>
        </p:txBody>
      </p:sp>
      <p:sp>
        <p:nvSpPr>
          <p:cNvPr id="30725" name="Rectangle 11"/>
          <p:cNvSpPr txBox="1">
            <a:spLocks noGrp="1" noChangeArrowheads="1"/>
          </p:cNvSpPr>
          <p:nvPr/>
        </p:nvSpPr>
        <p:spPr bwMode="auto">
          <a:xfrm>
            <a:off x="1949450" y="177800"/>
            <a:ext cx="717550" cy="27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" sz="1200" b="1"/>
              <a:t>FM</a:t>
            </a:r>
          </a:p>
        </p:txBody>
      </p:sp>
      <p:sp>
        <p:nvSpPr>
          <p:cNvPr id="30726" name="Rectangle 12"/>
          <p:cNvSpPr txBox="1">
            <a:spLocks noGrp="1" noChangeArrowheads="1"/>
          </p:cNvSpPr>
          <p:nvPr/>
        </p:nvSpPr>
        <p:spPr bwMode="auto">
          <a:xfrm>
            <a:off x="6154738" y="177800"/>
            <a:ext cx="369887" cy="27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D1E25AC7-9C06-4EE9-9ED2-E8BEC308C345}" type="slidenum">
              <a:rPr lang="en-US" sz="1200" b="1"/>
              <a:pPr algn="r"/>
              <a:t>10</a:t>
            </a:fld>
            <a:endParaRPr lang="en-US" sz="1200" b="1"/>
          </a:p>
        </p:txBody>
      </p:sp>
      <p:sp>
        <p:nvSpPr>
          <p:cNvPr id="307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8838" y="685800"/>
            <a:ext cx="5143500" cy="3429000"/>
          </a:xfrm>
          <a:ln/>
        </p:spPr>
      </p:sp>
      <p:sp>
        <p:nvSpPr>
          <p:cNvPr id="307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90500" indent="-190500" eaLnBrk="1" hangingPunct="1"/>
            <a:r>
              <a:rPr lang="en" sz="1400" u="sng" smtClean="0">
                <a:solidFill>
                  <a:srgbClr val="000000"/>
                </a:solidFill>
              </a:rPr>
              <a:t>Slide Objective:</a:t>
            </a:r>
          </a:p>
          <a:p>
            <a:pPr marL="190500" indent="-190500" eaLnBrk="1" hangingPunct="1"/>
            <a:r>
              <a:rPr lang="en" sz="1400" smtClean="0">
                <a:solidFill>
                  <a:srgbClr val="000000"/>
                </a:solidFill>
              </a:rPr>
              <a:t>To present the annual incidence and mortality rates prior to 2001 associated with CAP in the United States </a:t>
            </a:r>
            <a:r>
              <a:rPr lang="en" sz="1400" smtClean="0"/>
              <a:t>.</a:t>
            </a:r>
          </a:p>
          <a:p>
            <a:pPr marL="190500" indent="-190500" eaLnBrk="1" hangingPunct="1"/>
            <a:r>
              <a:rPr lang="en" sz="1400" u="sng" smtClean="0">
                <a:solidFill>
                  <a:srgbClr val="000000"/>
                </a:solidFill>
              </a:rPr>
              <a:t>Speaker Notes:</a:t>
            </a:r>
          </a:p>
          <a:p>
            <a:pPr marL="190500" indent="-190500" eaLnBrk="1" hangingPunct="1"/>
            <a:r>
              <a:rPr lang="en" sz="1400" smtClean="0"/>
              <a:t>According to the 2001 ATS Guidelines:</a:t>
            </a:r>
          </a:p>
          <a:p>
            <a:pPr marL="190500" indent="-190500" eaLnBrk="1" hangingPunct="1">
              <a:buFontTx/>
              <a:buChar char="•"/>
            </a:pPr>
            <a:r>
              <a:rPr lang="en" sz="1400" smtClean="0"/>
              <a:t>CAP continues to be a serious, growing health problem in the United States with an annual incidence rate estimated at 5.6 million cases.</a:t>
            </a:r>
          </a:p>
          <a:p>
            <a:pPr marL="190500" indent="-190500" eaLnBrk="1" hangingPunct="1">
              <a:buFontTx/>
              <a:buChar char="•"/>
            </a:pPr>
            <a:r>
              <a:rPr lang="en" sz="1400" smtClean="0"/>
              <a:t>Approximately 1.1 million hospitalizations for CAP are reported each year.</a:t>
            </a:r>
          </a:p>
          <a:p>
            <a:pPr marL="190500" indent="-190500" eaLnBrk="1" hangingPunct="1">
              <a:buFontTx/>
              <a:buChar char="•"/>
            </a:pPr>
            <a:r>
              <a:rPr lang="en" sz="1400" smtClean="0"/>
              <a:t>Mortality in the out-patient setting ranges from &lt; 1-5%.</a:t>
            </a:r>
          </a:p>
          <a:p>
            <a:pPr marL="190500" indent="-190500" eaLnBrk="1" hangingPunct="1">
              <a:buFontTx/>
              <a:buChar char="•"/>
            </a:pPr>
            <a:r>
              <a:rPr lang="en" sz="1400" smtClean="0"/>
              <a:t>Mortality is approximately 12% in CAP cases requiring hospitalization.</a:t>
            </a:r>
          </a:p>
          <a:p>
            <a:pPr marL="190500" indent="-190500" eaLnBrk="1" hangingPunct="1">
              <a:buFontTx/>
              <a:buChar char="•"/>
            </a:pPr>
            <a:r>
              <a:rPr lang="en" sz="1400" smtClean="0"/>
              <a:t>Mortality approaches 40% in cases admitted to the ICU.</a:t>
            </a:r>
          </a:p>
          <a:p>
            <a:pPr marL="190500" indent="-190500" eaLnBrk="1" hangingPunct="1">
              <a:buFontTx/>
              <a:buChar char="•"/>
            </a:pPr>
            <a:endParaRPr lang="en-US" sz="1400" smtClean="0"/>
          </a:p>
          <a:p>
            <a:pPr marL="190500" indent="-190500" eaLnBrk="1" hangingPunct="1"/>
            <a:r>
              <a:rPr lang="en" sz="1400" smtClean="0"/>
              <a:t>According to the 2007 IDSA / ATS CAP Guidelines:</a:t>
            </a:r>
          </a:p>
          <a:p>
            <a:pPr marL="190500" indent="-190500" eaLnBrk="1" hangingPunct="1">
              <a:buFontTx/>
              <a:buChar char="•"/>
            </a:pPr>
            <a:r>
              <a:rPr lang="en" sz="1400" smtClean="0">
                <a:cs typeface="Arial" panose="020B0604020202020204" pitchFamily="34" charset="0"/>
              </a:rPr>
              <a:t>Despite advances in antimicrobial therapy, mortality rates due to pneumonia have not decreased significantly since penicillin became routinely available.</a:t>
            </a:r>
          </a:p>
          <a:p>
            <a:pPr marL="190500" indent="-190500" eaLnBrk="1" hangingPunct="1"/>
            <a:endParaRPr lang="en-US" sz="1400" smtClean="0">
              <a:cs typeface="Arial" panose="020B0604020202020204" pitchFamily="34" charset="0"/>
            </a:endParaRPr>
          </a:p>
          <a:p>
            <a:pPr marL="190500" indent="-190500" eaLnBrk="1" hangingPunct="1"/>
            <a:r>
              <a:rPr lang="en" sz="1400" u="sng" smtClean="0"/>
              <a:t>References:</a:t>
            </a:r>
          </a:p>
          <a:p>
            <a:pPr marL="190500" indent="-190500" eaLnBrk="1" hangingPunct="1">
              <a:spcBef>
                <a:spcPct val="0"/>
              </a:spcBef>
            </a:pPr>
            <a:r>
              <a:rPr lang="en" smtClean="0"/>
              <a:t>Niederman M et al. American Thoracic Society. </a:t>
            </a:r>
            <a:r>
              <a:rPr lang="en" i="1" smtClean="0"/>
              <a:t>Am J Respir Crit Care </a:t>
            </a:r>
            <a:r>
              <a:rPr lang="en" smtClean="0"/>
              <a:t>. 2001;163:1730-1754.</a:t>
            </a:r>
          </a:p>
          <a:p>
            <a:pPr marL="190500" indent="-190500" eaLnBrk="1" hangingPunct="1">
              <a:spcBef>
                <a:spcPct val="0"/>
              </a:spcBef>
            </a:pPr>
            <a:r>
              <a:rPr lang="en" smtClean="0"/>
              <a:t>Mandell L et al. </a:t>
            </a:r>
            <a:r>
              <a:rPr lang="en" i="1" smtClean="0"/>
              <a:t>Clin Infect Dis </a:t>
            </a:r>
            <a:r>
              <a:rPr lang="en" smtClean="0"/>
              <a:t>. 2007;44(suppl 2):S27-S72</a:t>
            </a:r>
          </a:p>
          <a:p>
            <a:pPr marL="190500" indent="-190500"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10964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r-Cyrl-R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5796481-40D7-43CB-A1A5-D18F311F1D84}" type="slidenum">
              <a:rPr lang="en-US" altLang="en-US" sz="1200" smtClean="0">
                <a:latin typeface="Times" panose="02020603050405020304" pitchFamily="18" charset="0"/>
              </a:rPr>
              <a:pPr/>
              <a:t>12</a:t>
            </a:fld>
            <a:endParaRPr lang="en-US" altLang="en-US" sz="1200" smtClean="0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0803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r-Latn-C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0E02E7F-A204-4587-98B8-FAE4EEEF4DDD}" type="slidenum">
              <a:rPr lang="en-US" altLang="en-US" sz="1200" smtClean="0">
                <a:latin typeface="Times" panose="02020603050405020304" pitchFamily="18" charset="0"/>
              </a:rPr>
              <a:pPr/>
              <a:t>17</a:t>
            </a:fld>
            <a:endParaRPr lang="en-US" altLang="en-US" sz="1200" smtClean="0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5755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1902328-A38F-4AB0-B826-E19FEA295078}" type="slidenum">
              <a:rPr lang="en-US" altLang="en-US" sz="1200" smtClean="0">
                <a:latin typeface="Times" panose="02020603050405020304" pitchFamily="18" charset="0"/>
              </a:rPr>
              <a:pPr/>
              <a:t>23</a:t>
            </a:fld>
            <a:endParaRPr lang="en-US" altLang="en-US" sz="1200" smtClean="0">
              <a:latin typeface="Times" panose="02020603050405020304" pitchFamily="18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3403138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481FD4B-563C-409C-9AEC-5D076ECDB9C2}" type="slidenum">
              <a:rPr lang="en-IN" sz="1200" smtClean="0">
                <a:cs typeface="Arial" panose="020B0604020202020204" pitchFamily="34" charset="0"/>
              </a:rPr>
              <a:pPr/>
              <a:t>24</a:t>
            </a:fld>
            <a:endParaRPr lang="en-IN" sz="1200" smtClean="0">
              <a:cs typeface="Arial" panose="020B0604020202020204" pitchFamily="34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sr-Latn-C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7909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r-Cyrl-R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0D24DBA-DAE4-4C9C-8620-17F981BD118D}" type="slidenum">
              <a:rPr lang="en-US" altLang="en-US" sz="1200" smtClean="0">
                <a:latin typeface="Times" panose="02020603050405020304" pitchFamily="18" charset="0"/>
              </a:rPr>
              <a:pPr/>
              <a:t>25</a:t>
            </a:fld>
            <a:endParaRPr lang="en-US" altLang="en-US" sz="1200" smtClean="0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8294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7D9551B-9E20-4BAE-AFD0-757FCA206592}" type="slidenum">
              <a:rPr lang="en-US" altLang="en-US" sz="1200" smtClean="0">
                <a:latin typeface="Times" panose="02020603050405020304" pitchFamily="18" charset="0"/>
              </a:rPr>
              <a:pPr/>
              <a:t>35</a:t>
            </a:fld>
            <a:endParaRPr lang="en-US" altLang="en-US" sz="1200" smtClean="0">
              <a:latin typeface="Times" panose="02020603050405020304" pitchFamily="18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2827906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1E1567-B267-49D4-A832-C87138F8823D}" type="slidenum">
              <a:rPr lang="en-US" altLang="en-US" smtClean="0"/>
              <a:pPr>
                <a:defRPr/>
              </a:pPr>
              <a:t>42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5606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130429"/>
            <a:ext cx="874395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12742-98A7-45AC-822D-849C6BA476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147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4BC0C-281A-4D14-8D10-E71CF65EE2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161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58075" y="274642"/>
            <a:ext cx="2314575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3" y="274642"/>
            <a:ext cx="679132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168AA-C48F-4CD7-B5E5-444D396540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3032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130429"/>
            <a:ext cx="874395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3E4E4-9E52-407B-9E6B-D24D071D00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4065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37AE03-CDCD-4B73-AE54-DC4CE67B9F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404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4406904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2906713"/>
            <a:ext cx="87439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6B9BB-AA59-4DD2-9831-71CF586692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9762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1600204"/>
            <a:ext cx="45529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9700" y="1600204"/>
            <a:ext cx="45529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17BB37-4BE9-4DC0-A32D-72118B4823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9461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0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0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26050" y="1535113"/>
            <a:ext cx="4546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6050" y="2174875"/>
            <a:ext cx="4546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25BE5-9679-4AC4-806D-CE1B0E59BA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1165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B1DD1-E11A-4083-8747-D2A9FE8A15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5192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86088-791D-44E7-A111-4471FB7FB3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34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2" y="273050"/>
            <a:ext cx="338455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2725" y="273054"/>
            <a:ext cx="57499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2" y="1435103"/>
            <a:ext cx="33845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BC761-DE6A-4113-800B-4D29037764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630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FE7D7B-34A0-4281-BF1A-13EA330061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7939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125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6125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6125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97A0AF-37D5-4EC4-9959-EAE1BA10AC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8264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7739C-1A0E-4146-88E9-AD6433CC6A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397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58075" y="274642"/>
            <a:ext cx="2314575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3" y="274642"/>
            <a:ext cx="679132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0A88A-8CFF-4CFC-89C3-A42328C05C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4504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130429"/>
            <a:ext cx="874395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F71AFF-D819-4C0E-9AE4-6E1880F7AB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586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BC4813-4BC1-41C3-A785-13265B688B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4485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4406904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2906713"/>
            <a:ext cx="87439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49933-C03C-4172-BC9B-2FF89F2695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6021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1600204"/>
            <a:ext cx="45529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9700" y="1600204"/>
            <a:ext cx="45529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00292-30D7-452F-8316-3EAB0B44A9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7378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0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0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26050" y="1535113"/>
            <a:ext cx="4546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6050" y="2174875"/>
            <a:ext cx="4546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6B629C-CB43-4353-8EEC-5F715CAD75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5248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421C4B-17A6-4ABD-A046-1867C145F0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4576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C98A7-8093-40AC-824B-489078CD95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318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4406904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2906713"/>
            <a:ext cx="87439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983FA-67DD-4E32-8813-F891D4474B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3699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2" y="273050"/>
            <a:ext cx="338455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2725" y="273054"/>
            <a:ext cx="57499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2" y="1435103"/>
            <a:ext cx="33845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60CEE2-31B2-4FE6-8350-49AB8A45A9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9942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125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6125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6125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A5D543-3AF9-4438-ABB1-F5E8B2C406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6407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664EA5-91EC-4522-9F23-63429518CB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5694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58075" y="274642"/>
            <a:ext cx="2314575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3" y="274642"/>
            <a:ext cx="679132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31EBB-B6C2-41DB-85B6-31C1541103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1772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42900" y="328613"/>
            <a:ext cx="9598025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70921" y="434162"/>
            <a:ext cx="9345160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812673" y="1820206"/>
            <a:ext cx="874395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812673" y="3685032"/>
            <a:ext cx="874395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01A75E-CFC8-46C3-BE6A-97CE677A1FC7}" type="datetimeFigureOut">
              <a:rPr lang="en-US"/>
              <a:pPr>
                <a:defRPr/>
              </a:pPr>
              <a:t>2/24/2024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4835C-357D-4E3C-9ED3-0D1F5B98D2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8026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5785" y="4983480"/>
            <a:ext cx="9206865" cy="1051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5785" y="530352"/>
            <a:ext cx="9206865" cy="4187952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6AA7F-4773-478A-8E4D-AA6C96A523D3}" type="datetimeFigureOut">
              <a:rPr lang="en-US"/>
              <a:pPr>
                <a:defRPr/>
              </a:pPr>
              <a:t>2/24/2024</a:t>
            </a:fld>
            <a:endParaRPr 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D6E16-F288-4CCC-8328-047FBABB6E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1661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42900" y="328613"/>
            <a:ext cx="9598025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470921" y="434163"/>
            <a:ext cx="9345160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6887" y="4928616"/>
            <a:ext cx="9206865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6887" y="5624484"/>
            <a:ext cx="9206865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CD1F3AF-129C-4990-9E0A-A9F3261F9876}" type="datetimeFigureOut">
              <a:rPr lang="en-US"/>
              <a:pPr>
                <a:defRPr/>
              </a:pPr>
              <a:t>2/24/2024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9B364-7158-4857-A92A-FB167719CE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1542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8646" y="530352"/>
            <a:ext cx="442341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9780" y="530352"/>
            <a:ext cx="442341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312E0-6759-4721-9545-8C12DAB75E7C}" type="datetimeFigureOut">
              <a:rPr lang="en-US"/>
              <a:pPr>
                <a:defRPr/>
              </a:pPr>
              <a:t>2/24/2024</a:t>
            </a:fld>
            <a:endParaRPr 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229E6-86AB-4529-99D0-CBC76C433C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8999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5785" y="4983480"/>
            <a:ext cx="9206865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3127" y="579438"/>
            <a:ext cx="442341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233690" y="579438"/>
            <a:ext cx="442341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83127" y="1447800"/>
            <a:ext cx="442341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33690" y="1447800"/>
            <a:ext cx="442341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18D01-8D53-4426-8627-C858A7F5D042}" type="datetimeFigureOut">
              <a:rPr lang="en-US"/>
              <a:pPr>
                <a:defRPr/>
              </a:pPr>
              <a:t>2/24/2024</a:t>
            </a:fld>
            <a:endParaRPr lang="en-US"/>
          </a:p>
        </p:txBody>
      </p:sp>
      <p:sp>
        <p:nvSpPr>
          <p:cNvPr id="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7BEE6-C5AC-42F6-BC66-BE8E9B93A7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7266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95D48-9303-4517-8B71-B5A0D9C3C72A}" type="datetimeFigureOut">
              <a:rPr lang="en-US"/>
              <a:pPr>
                <a:defRPr/>
              </a:pPr>
              <a:t>2/24/2024</a:t>
            </a:fld>
            <a:endParaRPr lang="en-US"/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EECA5-051F-4300-8CAF-2EFA951461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429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1600204"/>
            <a:ext cx="45529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9700" y="1600204"/>
            <a:ext cx="45529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B8945-FAC8-47DC-9651-C009A843DE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23016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42900" y="328613"/>
            <a:ext cx="9598025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0733B2D-9E38-4F1B-B790-8B082117BEBB}" type="datetimeFigureOut">
              <a:rPr lang="en-US"/>
              <a:pPr>
                <a:defRPr/>
              </a:pPr>
              <a:t>2/24/2024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E464E-D410-4494-B405-34E5CA25E6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12430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1132" y="533400"/>
            <a:ext cx="3343275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231203" y="1447802"/>
            <a:ext cx="3343275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856544" y="930144"/>
            <a:ext cx="520442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6F105-93D3-41D2-B178-844810C5C09C}" type="datetimeFigureOut">
              <a:rPr lang="en-US"/>
              <a:pPr>
                <a:defRPr/>
              </a:pPr>
              <a:t>2/24/2024</a:t>
            </a:fld>
            <a:endParaRPr 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69E51-B770-4596-B473-F85EF1478E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7826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42900" y="328613"/>
            <a:ext cx="9598025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ound Single Corner Rectangle 5"/>
          <p:cNvSpPr/>
          <p:nvPr/>
        </p:nvSpPr>
        <p:spPr>
          <a:xfrm>
            <a:off x="7200900" y="433388"/>
            <a:ext cx="261461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5012056"/>
            <a:ext cx="92583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7270551" y="533400"/>
            <a:ext cx="2520315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4165" y="435768"/>
            <a:ext cx="666597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A8CC58B-7616-42CA-9445-68510C8D23D3}" type="datetimeFigureOut">
              <a:rPr lang="en-US"/>
              <a:pPr>
                <a:defRPr/>
              </a:pPr>
              <a:t>2/24/2024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312E5-81CA-4A8B-B099-FF6745D5D9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4153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5785" y="4983480"/>
            <a:ext cx="9206865" cy="1051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5785" y="530352"/>
            <a:ext cx="9206865" cy="4187952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EE7C3-6D11-466D-94D6-FA7DFBD182A1}" type="datetimeFigureOut">
              <a:rPr lang="en-US"/>
              <a:pPr>
                <a:defRPr/>
              </a:pPr>
              <a:t>2/24/2024</a:t>
            </a:fld>
            <a:endParaRPr 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55015-6246-4B7F-AA48-3C3F125132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3669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58075" y="533405"/>
            <a:ext cx="2228850" cy="5257799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0075" y="533403"/>
            <a:ext cx="6686550" cy="525780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6F04F-484F-4B94-BB64-481E0591C20D}" type="datetimeFigureOut">
              <a:rPr lang="en-US"/>
              <a:pPr>
                <a:defRPr/>
              </a:pPr>
              <a:t>2/24/2024</a:t>
            </a:fld>
            <a:endParaRPr 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D01C2-ADA8-4537-9136-B7F4D8CC31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90836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bg>
      <p:bgPr>
        <a:gradFill rotWithShape="0">
          <a:gsLst>
            <a:gs pos="0">
              <a:srgbClr val="000099"/>
            </a:gs>
            <a:gs pos="100000">
              <a:srgbClr val="00000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62000" y="2286000"/>
            <a:ext cx="8763000" cy="1828800"/>
          </a:xfrm>
        </p:spPr>
        <p:txBody>
          <a:bodyPr/>
          <a:lstStyle>
            <a:lvl1pPr algn="ctr">
              <a:lnSpc>
                <a:spcPct val="90000"/>
              </a:lnSpc>
              <a:defRPr sz="4100"/>
            </a:lvl1pPr>
          </a:lstStyle>
          <a:p>
            <a:r>
              <a:rPr lang="en-US" altLang="en-US"/>
              <a:t>intersticijalne fibroze pluca</a:t>
            </a:r>
          </a:p>
        </p:txBody>
      </p:sp>
    </p:spTree>
    <p:extLst>
      <p:ext uri="{BB962C8B-B14F-4D97-AF65-F5344CB8AC3E}">
        <p14:creationId xmlns:p14="http://schemas.microsoft.com/office/powerpoint/2010/main" val="137508375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6500" y="260350"/>
            <a:ext cx="8308975" cy="9779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206500" y="1579563"/>
            <a:ext cx="8308975" cy="4516437"/>
          </a:xfrm>
        </p:spPr>
        <p:txBody>
          <a:bodyPr>
            <a:normAutofit/>
          </a:bodyPr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10674893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14350" y="1600201"/>
            <a:ext cx="4543425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229225" y="1600201"/>
            <a:ext cx="4543425" cy="4525963"/>
          </a:xfrm>
        </p:spPr>
        <p:txBody>
          <a:bodyPr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514350" y="6251575"/>
            <a:ext cx="24003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372350" y="6248400"/>
            <a:ext cx="24003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8BB061-BF66-4422-9587-BF168B5E7D43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xfrm>
            <a:off x="3514725" y="6248400"/>
            <a:ext cx="32575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8013381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6500" y="260350"/>
            <a:ext cx="8308975" cy="9779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206500" y="1579563"/>
            <a:ext cx="4078288" cy="4516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437188" y="1579563"/>
            <a:ext cx="4078287" cy="21812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437188" y="3913188"/>
            <a:ext cx="4078287" cy="21828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93579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0" y="1600200"/>
            <a:ext cx="4543425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29225" y="1600200"/>
            <a:ext cx="4543425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14350" y="6248400"/>
            <a:ext cx="24003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514725" y="6248400"/>
            <a:ext cx="32575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372350" y="6248400"/>
            <a:ext cx="24003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C0D66C-750C-428A-882C-751311FC9BAD}" type="slidenum">
              <a:rPr lang="en-IN"/>
              <a:pPr>
                <a:defRPr/>
              </a:pPr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6513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0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0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26050" y="1535113"/>
            <a:ext cx="4546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6050" y="2174875"/>
            <a:ext cx="4546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22290A-62C2-44F9-B75D-905985491A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93691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14350" y="1600201"/>
            <a:ext cx="4543425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9225" y="1600201"/>
            <a:ext cx="4543425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2985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6500" y="260350"/>
            <a:ext cx="8308975" cy="9779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1206500" y="1579563"/>
            <a:ext cx="4078288" cy="4516437"/>
          </a:xfrm>
        </p:spPr>
        <p:txBody>
          <a:bodyPr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37188" y="1579563"/>
            <a:ext cx="4078287" cy="4516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77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302BDF-B60D-42B3-83E0-DFD2AE5F70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156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2290EF-276B-4264-8FBC-BE98D7AD2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595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2" y="273050"/>
            <a:ext cx="338455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2725" y="273054"/>
            <a:ext cx="57499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2" y="1435103"/>
            <a:ext cx="33845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D34EE-4441-43F3-96A6-299F44B081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081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125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6125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6125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201E03-DB8F-4211-B3E0-85D0B9A451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762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274638"/>
            <a:ext cx="92583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1600200"/>
            <a:ext cx="92583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8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4350" y="6245225"/>
            <a:ext cx="24003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8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14725" y="6245225"/>
            <a:ext cx="32575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8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72350" y="6245225"/>
            <a:ext cx="24003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fld id="{B6A3D234-DEFE-42D2-AAD0-DDFFE3946D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0" r:id="rId1"/>
    <p:sldLayoutId id="2147484571" r:id="rId2"/>
    <p:sldLayoutId id="2147484572" r:id="rId3"/>
    <p:sldLayoutId id="2147484573" r:id="rId4"/>
    <p:sldLayoutId id="2147484574" r:id="rId5"/>
    <p:sldLayoutId id="2147484575" r:id="rId6"/>
    <p:sldLayoutId id="2147484576" r:id="rId7"/>
    <p:sldLayoutId id="2147484577" r:id="rId8"/>
    <p:sldLayoutId id="2147484578" r:id="rId9"/>
    <p:sldLayoutId id="2147484579" r:id="rId10"/>
    <p:sldLayoutId id="214748458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274638"/>
            <a:ext cx="92583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1600200"/>
            <a:ext cx="92583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6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4350" y="6245225"/>
            <a:ext cx="24003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6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14725" y="6245225"/>
            <a:ext cx="32575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64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72350" y="6245225"/>
            <a:ext cx="24003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fld id="{F83FA78D-D182-45A9-8055-6643AEE35F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81" r:id="rId1"/>
    <p:sldLayoutId id="2147484582" r:id="rId2"/>
    <p:sldLayoutId id="2147484583" r:id="rId3"/>
    <p:sldLayoutId id="2147484584" r:id="rId4"/>
    <p:sldLayoutId id="2147484585" r:id="rId5"/>
    <p:sldLayoutId id="2147484586" r:id="rId6"/>
    <p:sldLayoutId id="2147484587" r:id="rId7"/>
    <p:sldLayoutId id="2147484588" r:id="rId8"/>
    <p:sldLayoutId id="2147484589" r:id="rId9"/>
    <p:sldLayoutId id="2147484590" r:id="rId10"/>
    <p:sldLayoutId id="214748459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000099"/>
            </a:gs>
            <a:gs pos="100000">
              <a:srgbClr val="00000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274638"/>
            <a:ext cx="92583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1600200"/>
            <a:ext cx="92583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2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4350" y="6245225"/>
            <a:ext cx="24003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2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14725" y="6245225"/>
            <a:ext cx="32575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2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72350" y="6245225"/>
            <a:ext cx="24003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fld id="{D2809F5E-DC98-414F-88B8-A4B8C023C6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92" r:id="rId1"/>
    <p:sldLayoutId id="2147484593" r:id="rId2"/>
    <p:sldLayoutId id="2147484594" r:id="rId3"/>
    <p:sldLayoutId id="2147484595" r:id="rId4"/>
    <p:sldLayoutId id="2147484596" r:id="rId5"/>
    <p:sldLayoutId id="2147484597" r:id="rId6"/>
    <p:sldLayoutId id="2147484598" r:id="rId7"/>
    <p:sldLayoutId id="2147484599" r:id="rId8"/>
    <p:sldLayoutId id="2147484600" r:id="rId9"/>
    <p:sldLayoutId id="2147484601" r:id="rId10"/>
    <p:sldLayoutId id="214748460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42900" y="328613"/>
            <a:ext cx="9598025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470921" y="434162"/>
            <a:ext cx="9345160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65150" y="4986338"/>
            <a:ext cx="9207500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103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565150" y="530225"/>
            <a:ext cx="9207500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4248150" y="6111875"/>
            <a:ext cx="257175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fld id="{2EE83F5F-4E05-4CD6-B777-EDA6F7C36EA6}" type="datetimeFigureOut">
              <a:rPr lang="en-US"/>
              <a:pPr>
                <a:defRPr/>
              </a:pPr>
              <a:t>2/24/2024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819900" y="6111875"/>
            <a:ext cx="257175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9391650" y="6111875"/>
            <a:ext cx="51435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rgbClr val="A7A399"/>
                </a:solidFill>
              </a:defRPr>
            </a:lvl1pPr>
          </a:lstStyle>
          <a:p>
            <a:pPr>
              <a:defRPr/>
            </a:pPr>
            <a:fld id="{983F5C3D-70E4-4D40-8D0D-2D799689CB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10" r:id="rId1"/>
    <p:sldLayoutId id="2147484603" r:id="rId2"/>
    <p:sldLayoutId id="2147484611" r:id="rId3"/>
    <p:sldLayoutId id="2147484604" r:id="rId4"/>
    <p:sldLayoutId id="2147484605" r:id="rId5"/>
    <p:sldLayoutId id="2147484606" r:id="rId6"/>
    <p:sldLayoutId id="2147484612" r:id="rId7"/>
    <p:sldLayoutId id="2147484607" r:id="rId8"/>
    <p:sldLayoutId id="2147484613" r:id="rId9"/>
    <p:sldLayoutId id="2147484608" r:id="rId10"/>
    <p:sldLayoutId id="2147484609" r:id="rId11"/>
    <p:sldLayoutId id="2147484614" r:id="rId12"/>
    <p:sldLayoutId id="2147484615" r:id="rId13"/>
    <p:sldLayoutId id="2147484616" r:id="rId14"/>
    <p:sldLayoutId id="2147484617" r:id="rId15"/>
    <p:sldLayoutId id="2147484618" r:id="rId16"/>
    <p:sldLayoutId id="2147484619" r:id="rId17"/>
    <p:sldLayoutId id="2147484620" r:id="rId18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Corbel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anose="020B0604030504040204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anose="020B0604030504040204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5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9.jpeg"/><Relationship Id="rId2" Type="http://schemas.openxmlformats.org/officeDocument/2006/relationships/slideLayout" Target="../slideLayouts/slideLayout51.xml"/><Relationship Id="rId1" Type="http://schemas.openxmlformats.org/officeDocument/2006/relationships/vmlDrawing" Target="../drawings/vmlDrawing1.vml"/><Relationship Id="rId6" Type="http://schemas.openxmlformats.org/officeDocument/2006/relationships/hyperlink" Target="http://en.wikipedia.org/wiki/File:BloodPressure2.jpg" TargetMode="External"/><Relationship Id="rId5" Type="http://schemas.openxmlformats.org/officeDocument/2006/relationships/image" Target="../media/image38.wmf"/><Relationship Id="rId4" Type="http://schemas.openxmlformats.org/officeDocument/2006/relationships/oleObject" Target="../embeddings/oleObject1.bin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0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3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2.png"/><Relationship Id="rId4" Type="http://schemas.openxmlformats.org/officeDocument/2006/relationships/oleObject" Target="../embeddings/oleObject2.bin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kg.ac.rs/pict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75" y="479425"/>
            <a:ext cx="2047875" cy="250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2681288" y="549275"/>
            <a:ext cx="6835775" cy="1295400"/>
          </a:xfrm>
          <a:prstGeom prst="roundRect">
            <a:avLst/>
          </a:prstGeom>
          <a:solidFill>
            <a:schemeClr val="bg2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244" name="Subtitle 2"/>
          <p:cNvSpPr txBox="1">
            <a:spLocks/>
          </p:cNvSpPr>
          <p:nvPr/>
        </p:nvSpPr>
        <p:spPr bwMode="auto">
          <a:xfrm>
            <a:off x="2760292" y="549275"/>
            <a:ext cx="7082208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" sz="2000" b="1" dirty="0" smtClean="0">
                <a:latin typeface="+mn-lt"/>
              </a:rPr>
              <a:t>University </a:t>
            </a:r>
            <a:r>
              <a:rPr lang="en" sz="2000" b="1" dirty="0">
                <a:latin typeface="+mn-lt"/>
              </a:rPr>
              <a:t>in </a:t>
            </a:r>
            <a:r>
              <a:rPr lang="en" sz="2000" b="1" dirty="0" smtClean="0">
                <a:latin typeface="+mn-lt"/>
              </a:rPr>
              <a:t>Kragujevac</a:t>
            </a:r>
            <a:r>
              <a:rPr lang="sr-Latn-RS" sz="2000" b="1" dirty="0" smtClean="0">
                <a:latin typeface="+mn-lt"/>
              </a:rPr>
              <a:t> - Faculty </a:t>
            </a:r>
            <a:r>
              <a:rPr lang="sr-Latn-RS" sz="2000" b="1" dirty="0" smtClean="0">
                <a:latin typeface="+mn-lt"/>
              </a:rPr>
              <a:t>of Medical Sciences</a:t>
            </a:r>
            <a:r>
              <a:rPr lang="en" sz="2000" b="1" dirty="0" smtClean="0">
                <a:latin typeface="+mn-lt"/>
              </a:rPr>
              <a:t> </a:t>
            </a:r>
            <a:endParaRPr lang="sr-Cyrl-RS" sz="2000" b="1" dirty="0">
              <a:latin typeface="+mn-lt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sr-Latn-RS" sz="2000" b="1" dirty="0" smtClean="0">
                <a:latin typeface="+mn-lt"/>
              </a:rPr>
              <a:t>Integrated Academic Studies of Pharmacy</a:t>
            </a:r>
          </a:p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sr-Latn-RS" sz="2000" b="1" dirty="0" smtClean="0">
                <a:latin typeface="+mn-lt"/>
              </a:rPr>
              <a:t>Clinical Propaedeutics for Pharmacists – 2nd week</a:t>
            </a:r>
            <a:endParaRPr lang="en" sz="2000" b="1" dirty="0">
              <a:latin typeface="+mn-lt"/>
            </a:endParaRPr>
          </a:p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endParaRPr lang="en-US" sz="3200" dirty="0">
              <a:latin typeface="+mn-lt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089203" y="4555232"/>
            <a:ext cx="6480720" cy="144016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RS" sz="3200" b="1" dirty="0" smtClean="0">
                <a:solidFill>
                  <a:schemeClr val="tx1"/>
                </a:solidFill>
              </a:rPr>
              <a:t>Community Acquired P</a:t>
            </a:r>
            <a:r>
              <a:rPr lang="en" sz="3200" b="1" dirty="0" smtClean="0">
                <a:solidFill>
                  <a:schemeClr val="tx1"/>
                </a:solidFill>
              </a:rPr>
              <a:t>neumonia</a:t>
            </a:r>
            <a:endParaRPr lang="sr-Latn-RS" sz="3200" b="1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" sz="2400" dirty="0" smtClean="0">
                <a:solidFill>
                  <a:schemeClr val="tx1"/>
                </a:solidFill>
              </a:rPr>
              <a:t>Ass</a:t>
            </a:r>
            <a:r>
              <a:rPr lang="sr-Latn-RS" sz="2400" dirty="0" smtClean="0">
                <a:solidFill>
                  <a:schemeClr val="tx1"/>
                </a:solidFill>
              </a:rPr>
              <a:t>ist</a:t>
            </a:r>
            <a:r>
              <a:rPr lang="en" sz="2400" dirty="0" smtClean="0">
                <a:solidFill>
                  <a:schemeClr val="tx1"/>
                </a:solidFill>
              </a:rPr>
              <a:t>. </a:t>
            </a:r>
            <a:r>
              <a:rPr lang="sr-Latn-RS" sz="2400" dirty="0">
                <a:solidFill>
                  <a:schemeClr val="tx1"/>
                </a:solidFill>
              </a:rPr>
              <a:t>P</a:t>
            </a:r>
            <a:r>
              <a:rPr lang="sr-Latn-RS" sz="2400" dirty="0" smtClean="0">
                <a:solidFill>
                  <a:schemeClr val="tx1"/>
                </a:solidFill>
              </a:rPr>
              <a:t>rof</a:t>
            </a:r>
            <a:r>
              <a:rPr lang="en" sz="2400" dirty="0" smtClean="0">
                <a:solidFill>
                  <a:schemeClr val="tx1"/>
                </a:solidFill>
              </a:rPr>
              <a:t>. </a:t>
            </a:r>
            <a:r>
              <a:rPr lang="en" sz="2400" dirty="0">
                <a:solidFill>
                  <a:schemeClr val="tx1"/>
                </a:solidFill>
              </a:rPr>
              <a:t>Vojislav Ćupurdija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422275"/>
            <a:ext cx="10287000" cy="608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3500" tIns="26988" rIns="63500" bIns="26988" numCol="1" anchor="t" anchorCtr="1" compatLnSpc="1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Pneumonia i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nciden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ce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 and mortality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 rate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 in USA</a:t>
            </a:r>
            <a:endParaRPr lang="en-US" dirty="0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grpSp>
        <p:nvGrpSpPr>
          <p:cNvPr id="29699" name="Group 3"/>
          <p:cNvGrpSpPr>
            <a:grpSpLocks/>
          </p:cNvGrpSpPr>
          <p:nvPr/>
        </p:nvGrpSpPr>
        <p:grpSpPr bwMode="auto">
          <a:xfrm>
            <a:off x="528638" y="2400300"/>
            <a:ext cx="2593975" cy="2295525"/>
            <a:chOff x="296" y="1512"/>
            <a:chExt cx="1452" cy="1446"/>
          </a:xfrm>
        </p:grpSpPr>
        <p:sp>
          <p:nvSpPr>
            <p:cNvPr id="29709" name="Freeform 4"/>
            <p:cNvSpPr>
              <a:spLocks/>
            </p:cNvSpPr>
            <p:nvPr/>
          </p:nvSpPr>
          <p:spPr bwMode="ltGray">
            <a:xfrm flipH="1">
              <a:off x="296" y="1512"/>
              <a:ext cx="1452" cy="1446"/>
            </a:xfrm>
            <a:custGeom>
              <a:avLst/>
              <a:gdLst>
                <a:gd name="T0" fmla="*/ 2147483646 w 242"/>
                <a:gd name="T1" fmla="*/ 2147483646 h 241"/>
                <a:gd name="T2" fmla="*/ 2147483646 w 242"/>
                <a:gd name="T3" fmla="*/ 2147483646 h 241"/>
                <a:gd name="T4" fmla="*/ 2147483646 w 242"/>
                <a:gd name="T5" fmla="*/ 0 h 241"/>
                <a:gd name="T6" fmla="*/ 0 w 242"/>
                <a:gd name="T7" fmla="*/ 2147483646 h 241"/>
                <a:gd name="T8" fmla="*/ 2147483646 w 242"/>
                <a:gd name="T9" fmla="*/ 2147483646 h 241"/>
                <a:gd name="T10" fmla="*/ 2147483646 w 242"/>
                <a:gd name="T11" fmla="*/ 2147483646 h 241"/>
                <a:gd name="T12" fmla="*/ 2147483646 w 242"/>
                <a:gd name="T13" fmla="*/ 2147483646 h 241"/>
                <a:gd name="T14" fmla="*/ 2147483646 w 242"/>
                <a:gd name="T15" fmla="*/ 2147483646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2"/>
                <a:gd name="T25" fmla="*/ 0 h 241"/>
                <a:gd name="T26" fmla="*/ 242 w 242"/>
                <a:gd name="T27" fmla="*/ 241 h 2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2" h="241">
                  <a:moveTo>
                    <a:pt x="211" y="200"/>
                  </a:moveTo>
                  <a:cubicBezTo>
                    <a:pt x="231" y="178"/>
                    <a:pt x="242" y="149"/>
                    <a:pt x="242" y="120"/>
                  </a:cubicBezTo>
                  <a:cubicBezTo>
                    <a:pt x="242" y="53"/>
                    <a:pt x="187" y="0"/>
                    <a:pt x="121" y="0"/>
                  </a:cubicBezTo>
                  <a:cubicBezTo>
                    <a:pt x="54" y="0"/>
                    <a:pt x="0" y="53"/>
                    <a:pt x="0" y="120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55" y="240"/>
                    <a:pt x="188" y="226"/>
                    <a:pt x="211" y="200"/>
                  </a:cubicBezTo>
                  <a:lnTo>
                    <a:pt x="121" y="120"/>
                  </a:lnTo>
                  <a:lnTo>
                    <a:pt x="211" y="200"/>
                  </a:lnTo>
                  <a:close/>
                </a:path>
              </a:pathLst>
            </a:custGeom>
            <a:gradFill rotWithShape="1">
              <a:gsLst>
                <a:gs pos="0">
                  <a:srgbClr val="993366"/>
                </a:gs>
                <a:gs pos="100000">
                  <a:srgbClr val="47182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sr-Cyrl-RS"/>
            </a:p>
          </p:txBody>
        </p:sp>
        <p:sp>
          <p:nvSpPr>
            <p:cNvPr id="29710" name="Text Box 5"/>
            <p:cNvSpPr txBox="1">
              <a:spLocks noChangeArrowheads="1"/>
            </p:cNvSpPr>
            <p:nvPr/>
          </p:nvSpPr>
          <p:spPr bwMode="ltGray">
            <a:xfrm>
              <a:off x="540" y="1991"/>
              <a:ext cx="970" cy="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22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ctr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" sz="2400" b="1" dirty="0" smtClean="0">
                  <a:solidFill>
                    <a:schemeClr val="bg1"/>
                  </a:solidFill>
                  <a:latin typeface="+mn-lt"/>
                </a:rPr>
                <a:t>~5.6 million</a:t>
              </a:r>
              <a:endParaRPr lang="en-US" sz="2400" b="1" dirty="0" smtClean="0">
                <a:solidFill>
                  <a:schemeClr val="bg1"/>
                </a:solidFill>
                <a:latin typeface="+mn-lt"/>
              </a:endParaRPr>
            </a:p>
            <a:p>
              <a:pPr eaLnBrk="1" hangingPunct="1">
                <a:defRPr/>
              </a:pPr>
              <a:endParaRPr lang="sr-Latn-CS" sz="2400" b="1" baseline="30000" dirty="0" smtClean="0">
                <a:solidFill>
                  <a:schemeClr val="bg1"/>
                </a:solidFill>
                <a:latin typeface="+mn-lt"/>
              </a:endParaRPr>
            </a:p>
            <a:p>
              <a:pPr eaLnBrk="1" hangingPunct="1">
                <a:defRPr/>
              </a:pPr>
              <a:r>
                <a:rPr lang="sr-Latn-RS" sz="2800" b="1" baseline="30000" dirty="0">
                  <a:solidFill>
                    <a:schemeClr val="bg1"/>
                  </a:solidFill>
                  <a:latin typeface="+mn-lt"/>
                </a:rPr>
                <a:t>c</a:t>
              </a:r>
              <a:r>
                <a:rPr lang="sr-Latn-RS" sz="2800" b="1" baseline="30000" dirty="0" smtClean="0">
                  <a:solidFill>
                    <a:schemeClr val="bg1"/>
                  </a:solidFill>
                  <a:latin typeface="+mn-lt"/>
                </a:rPr>
                <a:t>ases/yr</a:t>
              </a:r>
              <a:endParaRPr lang="en-US" sz="2800" b="1" baseline="30000" dirty="0" smtClean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595974" name="Freeform 6"/>
          <p:cNvSpPr>
            <a:spLocks/>
          </p:cNvSpPr>
          <p:nvPr/>
        </p:nvSpPr>
        <p:spPr bwMode="ltGray">
          <a:xfrm>
            <a:off x="4094163" y="2009775"/>
            <a:ext cx="3021012" cy="3076575"/>
          </a:xfrm>
          <a:custGeom>
            <a:avLst/>
            <a:gdLst/>
            <a:ahLst/>
            <a:cxnLst>
              <a:cxn ang="0">
                <a:pos x="282" y="55"/>
              </a:cxn>
              <a:cxn ang="0">
                <a:pos x="161" y="0"/>
              </a:cxn>
              <a:cxn ang="0">
                <a:pos x="0" y="161"/>
              </a:cxn>
              <a:cxn ang="0">
                <a:pos x="161" y="323"/>
              </a:cxn>
              <a:cxn ang="0">
                <a:pos x="281" y="269"/>
              </a:cxn>
              <a:cxn ang="0">
                <a:pos x="161" y="161"/>
              </a:cxn>
              <a:cxn ang="0">
                <a:pos x="282" y="55"/>
              </a:cxn>
            </a:cxnLst>
            <a:rect l="0" t="0" r="r" b="b"/>
            <a:pathLst>
              <a:path w="282" h="323">
                <a:moveTo>
                  <a:pt x="282" y="55"/>
                </a:moveTo>
                <a:cubicBezTo>
                  <a:pt x="252" y="20"/>
                  <a:pt x="208" y="0"/>
                  <a:pt x="161" y="0"/>
                </a:cubicBezTo>
                <a:cubicBezTo>
                  <a:pt x="72" y="0"/>
                  <a:pt x="0" y="72"/>
                  <a:pt x="0" y="161"/>
                </a:cubicBezTo>
                <a:cubicBezTo>
                  <a:pt x="0" y="250"/>
                  <a:pt x="72" y="323"/>
                  <a:pt x="161" y="323"/>
                </a:cubicBezTo>
                <a:cubicBezTo>
                  <a:pt x="207" y="322"/>
                  <a:pt x="250" y="303"/>
                  <a:pt x="281" y="269"/>
                </a:cubicBezTo>
                <a:lnTo>
                  <a:pt x="161" y="161"/>
                </a:lnTo>
                <a:lnTo>
                  <a:pt x="282" y="55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1800" b="1">
              <a:latin typeface="Arial" charset="0"/>
            </a:endParaRPr>
          </a:p>
        </p:txBody>
      </p:sp>
      <p:sp>
        <p:nvSpPr>
          <p:cNvPr id="29701" name="Freeform 7"/>
          <p:cNvSpPr>
            <a:spLocks/>
          </p:cNvSpPr>
          <p:nvPr/>
        </p:nvSpPr>
        <p:spPr bwMode="ltGray">
          <a:xfrm>
            <a:off x="5818188" y="2533650"/>
            <a:ext cx="1736725" cy="2038350"/>
          </a:xfrm>
          <a:custGeom>
            <a:avLst/>
            <a:gdLst>
              <a:gd name="T0" fmla="*/ 2147483646 w 162"/>
              <a:gd name="T1" fmla="*/ 2147483646 h 214"/>
              <a:gd name="T2" fmla="*/ 2147483646 w 162"/>
              <a:gd name="T3" fmla="*/ 2147483646 h 214"/>
              <a:gd name="T4" fmla="*/ 2147483646 w 162"/>
              <a:gd name="T5" fmla="*/ 0 h 214"/>
              <a:gd name="T6" fmla="*/ 0 w 162"/>
              <a:gd name="T7" fmla="*/ 2147483646 h 214"/>
              <a:gd name="T8" fmla="*/ 2147483646 w 162"/>
              <a:gd name="T9" fmla="*/ 2147483646 h 2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2"/>
              <a:gd name="T16" fmla="*/ 0 h 214"/>
              <a:gd name="T17" fmla="*/ 162 w 162"/>
              <a:gd name="T18" fmla="*/ 214 h 2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2" h="214">
                <a:moveTo>
                  <a:pt x="120" y="214"/>
                </a:moveTo>
                <a:cubicBezTo>
                  <a:pt x="147" y="184"/>
                  <a:pt x="162" y="146"/>
                  <a:pt x="162" y="106"/>
                </a:cubicBezTo>
                <a:cubicBezTo>
                  <a:pt x="162" y="67"/>
                  <a:pt x="147" y="29"/>
                  <a:pt x="121" y="0"/>
                </a:cubicBezTo>
                <a:lnTo>
                  <a:pt x="0" y="106"/>
                </a:lnTo>
                <a:lnTo>
                  <a:pt x="120" y="214"/>
                </a:lnTo>
                <a:close/>
              </a:path>
            </a:pathLst>
          </a:custGeom>
          <a:gradFill rotWithShape="1">
            <a:gsLst>
              <a:gs pos="0">
                <a:srgbClr val="FFFF99"/>
              </a:gs>
              <a:gs pos="100000">
                <a:srgbClr val="767647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29702" name="Text Box 8"/>
          <p:cNvSpPr txBox="1">
            <a:spLocks noChangeArrowheads="1"/>
          </p:cNvSpPr>
          <p:nvPr/>
        </p:nvSpPr>
        <p:spPr bwMode="black">
          <a:xfrm>
            <a:off x="5865215" y="3176588"/>
            <a:ext cx="18966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" sz="1800" b="1" dirty="0" smtClean="0">
                <a:solidFill>
                  <a:schemeClr val="tx2"/>
                </a:solidFill>
                <a:latin typeface="+mn-lt"/>
              </a:rPr>
              <a:t>1.1 million</a:t>
            </a:r>
          </a:p>
          <a:p>
            <a:pPr eaLnBrk="1" hangingPunct="1">
              <a:defRPr/>
            </a:pPr>
            <a:r>
              <a:rPr lang="sr-Latn-RS" sz="1800" b="1" dirty="0">
                <a:solidFill>
                  <a:schemeClr val="tx2"/>
                </a:solidFill>
                <a:latin typeface="+mn-lt"/>
              </a:rPr>
              <a:t>h</a:t>
            </a:r>
            <a:r>
              <a:rPr lang="en" sz="1800" b="1" dirty="0" smtClean="0">
                <a:solidFill>
                  <a:schemeClr val="tx2"/>
                </a:solidFill>
                <a:latin typeface="+mn-lt"/>
              </a:rPr>
              <a:t>ospital</a:t>
            </a:r>
            <a:r>
              <a:rPr lang="sr-Latn-RS" sz="1800" b="1" dirty="0" smtClean="0">
                <a:solidFill>
                  <a:schemeClr val="tx2"/>
                </a:solidFill>
                <a:latin typeface="+mn-lt"/>
              </a:rPr>
              <a:t>y treated</a:t>
            </a:r>
            <a:endParaRPr lang="en-US" sz="1800" b="1" dirty="0" smtClean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29703" name="Text Box 9"/>
          <p:cNvSpPr txBox="1">
            <a:spLocks noChangeArrowheads="1"/>
          </p:cNvSpPr>
          <p:nvPr/>
        </p:nvSpPr>
        <p:spPr bwMode="invGray">
          <a:xfrm>
            <a:off x="4051300" y="2819400"/>
            <a:ext cx="2027238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" sz="1800" b="1" dirty="0" smtClean="0">
                <a:solidFill>
                  <a:schemeClr val="bg1"/>
                </a:solidFill>
                <a:latin typeface="+mn-lt"/>
              </a:rPr>
              <a:t>4.5 million are treated on outpatient basis</a:t>
            </a:r>
            <a:endParaRPr lang="sr-Latn-CS" sz="1800" b="1" dirty="0" smtClean="0">
              <a:solidFill>
                <a:schemeClr val="bg1"/>
              </a:solidFill>
              <a:latin typeface="+mn-lt"/>
            </a:endParaRPr>
          </a:p>
          <a:p>
            <a:pPr eaLnBrk="1" hangingPunct="1">
              <a:defRPr/>
            </a:pPr>
            <a:r>
              <a:rPr lang="en" sz="1400" b="1" dirty="0" smtClean="0">
                <a:solidFill>
                  <a:schemeClr val="bg1"/>
                </a:solidFill>
                <a:latin typeface="+mn-lt"/>
              </a:rPr>
              <a:t>(&lt;1-5% mortality )</a:t>
            </a:r>
          </a:p>
        </p:txBody>
      </p:sp>
      <p:sp>
        <p:nvSpPr>
          <p:cNvPr id="29704" name="Text Box 10"/>
          <p:cNvSpPr txBox="1">
            <a:spLocks noChangeArrowheads="1"/>
          </p:cNvSpPr>
          <p:nvPr/>
        </p:nvSpPr>
        <p:spPr bwMode="invGray">
          <a:xfrm>
            <a:off x="8143875" y="3154363"/>
            <a:ext cx="17748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" sz="2400" b="1" dirty="0" smtClean="0">
                <a:latin typeface="+mn-lt"/>
              </a:rPr>
              <a:t>12%</a:t>
            </a:r>
          </a:p>
          <a:p>
            <a:pPr eaLnBrk="1" hangingPunct="1">
              <a:defRPr/>
            </a:pPr>
            <a:r>
              <a:rPr lang="en" sz="2400" b="1" dirty="0" smtClean="0">
                <a:latin typeface="+mn-lt"/>
              </a:rPr>
              <a:t>mortality</a:t>
            </a:r>
            <a:endParaRPr lang="en-US" sz="2400" b="1" baseline="30000" dirty="0" smtClean="0">
              <a:latin typeface="+mn-lt"/>
            </a:endParaRPr>
          </a:p>
        </p:txBody>
      </p:sp>
      <p:sp>
        <p:nvSpPr>
          <p:cNvPr id="29705" name="Line 11"/>
          <p:cNvSpPr>
            <a:spLocks noChangeShapeType="1"/>
          </p:cNvSpPr>
          <p:nvPr/>
        </p:nvSpPr>
        <p:spPr bwMode="invGray">
          <a:xfrm>
            <a:off x="3254375" y="3548063"/>
            <a:ext cx="6794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lg" len="lg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sr-Cyrl-RS"/>
          </a:p>
        </p:txBody>
      </p:sp>
      <p:sp>
        <p:nvSpPr>
          <p:cNvPr id="29706" name="Text Box 12"/>
          <p:cNvSpPr txBox="1">
            <a:spLocks noChangeArrowheads="1"/>
          </p:cNvSpPr>
          <p:nvPr/>
        </p:nvSpPr>
        <p:spPr bwMode="invGray">
          <a:xfrm>
            <a:off x="1023938" y="5153025"/>
            <a:ext cx="86471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5888" indent="-115888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buFontTx/>
              <a:buChar char="•"/>
              <a:defRPr/>
            </a:pPr>
            <a:r>
              <a:rPr lang="en" sz="2000" b="1" dirty="0" smtClean="0">
                <a:latin typeface="+mn-lt"/>
              </a:rPr>
              <a:t>Mortality in the intensive care unit around 40%</a:t>
            </a:r>
            <a:endParaRPr lang="en-US" sz="2400" b="1" dirty="0" smtClean="0">
              <a:latin typeface="+mn-lt"/>
            </a:endParaRPr>
          </a:p>
        </p:txBody>
      </p:sp>
      <p:sp>
        <p:nvSpPr>
          <p:cNvPr id="29707" name="Text Box 13"/>
          <p:cNvSpPr txBox="1">
            <a:spLocks noChangeArrowheads="1"/>
          </p:cNvSpPr>
          <p:nvPr/>
        </p:nvSpPr>
        <p:spPr bwMode="auto">
          <a:xfrm>
            <a:off x="1116013" y="6437313"/>
            <a:ext cx="91709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en" sz="1200"/>
              <a:t>1. Niederman M et al. </a:t>
            </a:r>
            <a:r>
              <a:rPr lang="en" sz="1200" i="1"/>
              <a:t>Am J Respir Crit Care </a:t>
            </a:r>
            <a:r>
              <a:rPr lang="en" sz="1200"/>
              <a:t>. 2001;163:1730-1754.</a:t>
            </a:r>
          </a:p>
          <a:p>
            <a:pPr algn="r"/>
            <a:r>
              <a:rPr lang="en" sz="1200"/>
              <a:t>2. Mandell L et al. </a:t>
            </a:r>
            <a:r>
              <a:rPr lang="en" sz="1200" i="1"/>
              <a:t>Clin Infect Dis </a:t>
            </a:r>
            <a:r>
              <a:rPr lang="en" sz="1200"/>
              <a:t>. 2007;44(suppl 2):S27-S72</a:t>
            </a:r>
          </a:p>
        </p:txBody>
      </p:sp>
      <p:sp>
        <p:nvSpPr>
          <p:cNvPr id="29708" name="Line 14"/>
          <p:cNvSpPr>
            <a:spLocks noChangeShapeType="1"/>
          </p:cNvSpPr>
          <p:nvPr/>
        </p:nvSpPr>
        <p:spPr bwMode="invGray">
          <a:xfrm>
            <a:off x="7648575" y="3548063"/>
            <a:ext cx="681038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lg" len="lg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sr-Cyrl-R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477838"/>
            <a:ext cx="9424988" cy="1152525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/>
              </a:rPr>
              <a:t>CAP disrupts normal function </a:t>
            </a:r>
            <a:r>
              <a:rPr lang="sr-Latn-RS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/>
              </a:rPr>
              <a:t>of respiratory system</a:t>
            </a:r>
            <a:endParaRPr lang="en-IN" dirty="0" smtClean="0">
              <a:solidFill>
                <a:schemeClr val="accent1">
                  <a:lumMod val="60000"/>
                  <a:lumOff val="40000"/>
                </a:schemeClr>
              </a:solidFill>
              <a:effectLst/>
            </a:endParaRPr>
          </a:p>
        </p:txBody>
      </p:sp>
      <p:pic>
        <p:nvPicPr>
          <p:cNvPr id="317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8000" y="1639888"/>
            <a:ext cx="9332913" cy="4775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idx="1"/>
          </p:nvPr>
        </p:nvSpPr>
        <p:spPr>
          <a:xfrm>
            <a:off x="708025" y="1136650"/>
            <a:ext cx="9250363" cy="45164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sr-Latn-CS" b="1" smtClean="0">
              <a:solidFill>
                <a:srgbClr val="00FF99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" b="1" smtClean="0"/>
              <a:t>Streptococcus pneumoniae 30-54%</a:t>
            </a:r>
          </a:p>
          <a:p>
            <a:pPr eaLnBrk="1" hangingPunct="1">
              <a:lnSpc>
                <a:spcPct val="90000"/>
              </a:lnSpc>
            </a:pPr>
            <a:r>
              <a:rPr lang="en" b="1" smtClean="0"/>
              <a:t>Mycoplasma pneumoniae 2-30%</a:t>
            </a:r>
          </a:p>
          <a:p>
            <a:pPr eaLnBrk="1" hangingPunct="1">
              <a:lnSpc>
                <a:spcPct val="90000"/>
              </a:lnSpc>
            </a:pPr>
            <a:r>
              <a:rPr lang="en" b="1" smtClean="0"/>
              <a:t>Chlamydia pneumoniae 3-18%</a:t>
            </a:r>
            <a:endParaRPr lang="sr-Latn-CS" b="1" smtClean="0"/>
          </a:p>
          <a:p>
            <a:pPr eaLnBrk="1" hangingPunct="1">
              <a:lnSpc>
                <a:spcPct val="90000"/>
              </a:lnSpc>
            </a:pPr>
            <a:r>
              <a:rPr lang="en" b="1" smtClean="0"/>
              <a:t>Haemophilus influenzae 6-15%</a:t>
            </a:r>
            <a:endParaRPr lang="sr-Latn-CS" b="1" smtClean="0"/>
          </a:p>
          <a:p>
            <a:pPr eaLnBrk="1" hangingPunct="1">
              <a:lnSpc>
                <a:spcPct val="90000"/>
              </a:lnSpc>
            </a:pPr>
            <a:r>
              <a:rPr lang="en" b="1" smtClean="0"/>
              <a:t>Staphylococcus aureus 0-2%</a:t>
            </a:r>
            <a:endParaRPr lang="sr-Latn-CS" b="1" smtClean="0"/>
          </a:p>
          <a:p>
            <a:pPr eaLnBrk="1" hangingPunct="1">
              <a:lnSpc>
                <a:spcPct val="90000"/>
              </a:lnSpc>
            </a:pPr>
            <a:r>
              <a:rPr lang="en" b="1" smtClean="0"/>
              <a:t>Legionella pneumophila 2-7%</a:t>
            </a:r>
            <a:endParaRPr lang="sr-Latn-CS" b="1" smtClean="0"/>
          </a:p>
          <a:p>
            <a:pPr eaLnBrk="1" hangingPunct="1">
              <a:lnSpc>
                <a:spcPct val="90000"/>
              </a:lnSpc>
            </a:pPr>
            <a:r>
              <a:rPr lang="en" b="1" smtClean="0"/>
              <a:t>Gram negative enteric bacilli 0-1%</a:t>
            </a:r>
          </a:p>
          <a:p>
            <a:pPr eaLnBrk="1" hangingPunct="1">
              <a:lnSpc>
                <a:spcPct val="90000"/>
              </a:lnSpc>
            </a:pPr>
            <a:r>
              <a:rPr lang="en" b="1" smtClean="0"/>
              <a:t>Viruses (Influenza virus, RSV, adenoviridae, parainfluenza) 2-9%</a:t>
            </a:r>
            <a:endParaRPr lang="sr-Latn-CS" b="1" smtClean="0"/>
          </a:p>
        </p:txBody>
      </p:sp>
      <p:sp>
        <p:nvSpPr>
          <p:cNvPr id="32771" name="Rectangle 4"/>
          <p:cNvSpPr>
            <a:spLocks noChangeArrowheads="1"/>
          </p:cNvSpPr>
          <p:nvPr/>
        </p:nvSpPr>
        <p:spPr bwMode="auto">
          <a:xfrm>
            <a:off x="708025" y="388938"/>
            <a:ext cx="8929688" cy="1200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The most common etiological causative agents </a:t>
            </a:r>
            <a:r>
              <a:rPr lang="sr-Latn-RS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in CAP</a:t>
            </a:r>
            <a:endParaRPr lang="en-US" sz="3600" b="1" dirty="0" smtClean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2772" name="Oval 3"/>
          <p:cNvSpPr>
            <a:spLocks noChangeArrowheads="1"/>
          </p:cNvSpPr>
          <p:nvPr/>
        </p:nvSpPr>
        <p:spPr bwMode="auto">
          <a:xfrm>
            <a:off x="5892800" y="2670175"/>
            <a:ext cx="914400" cy="9144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sr-Latn-CS"/>
          </a:p>
        </p:txBody>
      </p:sp>
      <p:sp>
        <p:nvSpPr>
          <p:cNvPr id="32773" name="Rounded Rectangle 4"/>
          <p:cNvSpPr>
            <a:spLocks noChangeArrowheads="1"/>
          </p:cNvSpPr>
          <p:nvPr/>
        </p:nvSpPr>
        <p:spPr bwMode="auto">
          <a:xfrm>
            <a:off x="6211888" y="2525713"/>
            <a:ext cx="914400" cy="66675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sr-Latn-CS"/>
          </a:p>
        </p:txBody>
      </p:sp>
      <p:sp>
        <p:nvSpPr>
          <p:cNvPr id="6" name="Rounded Rectangle 5"/>
          <p:cNvSpPr/>
          <p:nvPr/>
        </p:nvSpPr>
        <p:spPr bwMode="auto">
          <a:xfrm>
            <a:off x="3792765" y="5511007"/>
            <a:ext cx="5456238" cy="78422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" sz="2400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In more than 50% of cases, the etiology has not been determined</a:t>
            </a:r>
            <a:endParaRPr lang="en-US" sz="2400" b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4903788" y="1362075"/>
            <a:ext cx="5053012" cy="494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Bacterial r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esistance on antibiotics is 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an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issue widespread in the world and directly responsible </a:t>
            </a:r>
            <a:r>
              <a:rPr lang="sr-Latn-RS" sz="2400" dirty="0" err="1">
                <a:latin typeface="+mn-lt"/>
                <a:cs typeface="Times New Roman" panose="02020603050405020304" pitchFamily="18" charset="0"/>
              </a:rPr>
              <a:t>f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or an increase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 of:</a:t>
            </a:r>
            <a:endParaRPr lang="sr-Latn-CS" sz="2400" dirty="0" smtClean="0">
              <a:latin typeface="+mn-lt"/>
              <a:cs typeface="Times New Roman" panose="02020603050405020304" pitchFamily="18" charset="0"/>
            </a:endParaRPr>
          </a:p>
          <a:p>
            <a:pPr lvl="2" algn="l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Morbidity</a:t>
            </a:r>
            <a:endParaRPr lang="sr-Latn-CS" sz="2400" dirty="0" smtClean="0">
              <a:latin typeface="+mn-lt"/>
              <a:cs typeface="Times New Roman" panose="02020603050405020304" pitchFamily="18" charset="0"/>
            </a:endParaRPr>
          </a:p>
          <a:p>
            <a:pPr lvl="2" algn="l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Mortality</a:t>
            </a:r>
            <a:endParaRPr lang="sr-Latn-CS" sz="2400" dirty="0" smtClean="0">
              <a:latin typeface="+mn-lt"/>
              <a:cs typeface="Times New Roman" panose="02020603050405020304" pitchFamily="18" charset="0"/>
            </a:endParaRPr>
          </a:p>
          <a:p>
            <a:pPr lvl="2" algn="l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Treatment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costs</a:t>
            </a:r>
            <a:endParaRPr lang="en-US" sz="2400" dirty="0" smtClean="0">
              <a:latin typeface="+mn-lt"/>
              <a:cs typeface="Times New Roman" panose="02020603050405020304" pitchFamily="18" charset="0"/>
            </a:endParaRPr>
          </a:p>
          <a:p>
            <a:pPr algn="l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Appearing and expansion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 of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resistant pathogens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 is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report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ed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not only in hospitals 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but also in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outpatient 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environment</a:t>
            </a:r>
            <a:endParaRPr lang="en-US" sz="2400" dirty="0" smtClean="0">
              <a:latin typeface="+mn-lt"/>
              <a:cs typeface="Times New Roman" panose="02020603050405020304" pitchFamily="18" charset="0"/>
            </a:endParaRPr>
          </a:p>
          <a:p>
            <a:pPr algn="l" eaLnBrk="1" hangingPunct="1">
              <a:spcBef>
                <a:spcPct val="20000"/>
              </a:spcBef>
              <a:defRPr/>
            </a:pPr>
            <a:endParaRPr lang="en-US" sz="2000" dirty="0" smtClean="0">
              <a:cs typeface="Arial" panose="020B0604020202020204" pitchFamily="34" charset="0"/>
            </a:endParaRP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771525" y="325438"/>
            <a:ext cx="87439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" sz="4000" b="1" dirty="0" err="1" smtClean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Antibiotic</a:t>
            </a:r>
            <a:r>
              <a:rPr lang="en" sz="4000" b="1" dirty="0" smtClean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" sz="4000" b="1" dirty="0" err="1" smtClean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resistance</a:t>
            </a:r>
            <a:endParaRPr lang="en-US" sz="4000" b="1" dirty="0" smtClean="0">
              <a:solidFill>
                <a:schemeClr val="accent1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" y="1362075"/>
            <a:ext cx="4137025" cy="48418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088" y="376238"/>
            <a:ext cx="9366250" cy="11430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Risk f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actors </a:t>
            </a:r>
            <a: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f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or pneumonia caused</a:t>
            </a:r>
            <a: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by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 </a:t>
            </a:r>
            <a: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antibiotic resistant </a:t>
            </a:r>
            <a:r>
              <a:rPr lang="sr-Latn-RS" sz="4000" dirty="0">
                <a:solidFill>
                  <a:schemeClr val="accent1"/>
                </a:solidFill>
                <a:effectLst/>
                <a:cs typeface="Times New Roman" pitchFamily="18" charset="0"/>
              </a:rPr>
              <a:t>P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neumococcus</a:t>
            </a:r>
            <a:endParaRPr lang="en-US" sz="4000" dirty="0" smtClean="0">
              <a:solidFill>
                <a:schemeClr val="accent1"/>
              </a:solidFill>
              <a:effectLst/>
              <a:cs typeface="Times New Roman" pitchFamily="18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50863" y="1611313"/>
            <a:ext cx="4557712" cy="4224337"/>
          </a:xfrm>
        </p:spPr>
        <p:txBody>
          <a:bodyPr>
            <a:normAutofit fontScale="925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sl-SI" sz="2400" dirty="0" smtClean="0"/>
          </a:p>
          <a:p>
            <a:pPr marL="265176" indent="-265176" algn="just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Persons older </a:t>
            </a:r>
            <a:r>
              <a:rPr lang="sr-Latn-RS" sz="2400" dirty="0" smtClean="0">
                <a:cs typeface="Times New Roman" pitchFamily="18" charset="0"/>
              </a:rPr>
              <a:t>than</a:t>
            </a:r>
            <a:r>
              <a:rPr lang="en" sz="2400" dirty="0" smtClean="0">
                <a:cs typeface="Times New Roman" pitchFamily="18" charset="0"/>
              </a:rPr>
              <a:t> 65 years</a:t>
            </a:r>
            <a:endParaRPr lang="sr-Latn-RS" sz="2400" dirty="0" smtClean="0">
              <a:cs typeface="Times New Roman" pitchFamily="18" charset="0"/>
            </a:endParaRPr>
          </a:p>
          <a:p>
            <a:pPr marL="265176" indent="-265176" algn="just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Persons treated </a:t>
            </a:r>
            <a:r>
              <a:rPr lang="sr-Latn-RS" sz="2400" dirty="0" smtClean="0">
                <a:cs typeface="Times New Roman" pitchFamily="18" charset="0"/>
              </a:rPr>
              <a:t>with </a:t>
            </a:r>
            <a:r>
              <a:rPr lang="en" sz="2400" dirty="0" smtClean="0">
                <a:cs typeface="Times New Roman" pitchFamily="18" charset="0"/>
              </a:rPr>
              <a:t>beta lactam antibiotics in </a:t>
            </a:r>
            <a:r>
              <a:rPr lang="sr-Latn-RS" sz="2400" dirty="0" smtClean="0">
                <a:cs typeface="Times New Roman" pitchFamily="18" charset="0"/>
              </a:rPr>
              <a:t>the </a:t>
            </a:r>
            <a:r>
              <a:rPr lang="en" sz="2400" dirty="0" smtClean="0">
                <a:cs typeface="Times New Roman" pitchFamily="18" charset="0"/>
              </a:rPr>
              <a:t>last 3 months</a:t>
            </a:r>
            <a:endParaRPr lang="sl-SI" sz="2400" dirty="0" smtClean="0">
              <a:cs typeface="Times New Roman" pitchFamily="18" charset="0"/>
            </a:endParaRPr>
          </a:p>
          <a:p>
            <a:pPr marL="265176" indent="-265176" algn="just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State</a:t>
            </a:r>
            <a:r>
              <a:rPr lang="sr-Latn-RS" sz="2400" dirty="0" smtClean="0">
                <a:cs typeface="Times New Roman" pitchFamily="18" charset="0"/>
              </a:rPr>
              <a:t> of</a:t>
            </a:r>
            <a:r>
              <a:rPr lang="en" sz="2400" dirty="0" smtClean="0">
                <a:cs typeface="Times New Roman" pitchFamily="18" charset="0"/>
              </a:rPr>
              <a:t> immunosuppression (eg</a:t>
            </a:r>
            <a:r>
              <a:rPr lang="sr-Latn-RS" sz="2400" dirty="0" smtClean="0">
                <a:cs typeface="Times New Roman" pitchFamily="18" charset="0"/>
              </a:rPr>
              <a:t>.</a:t>
            </a:r>
            <a:r>
              <a:rPr lang="en" sz="2400" dirty="0" smtClean="0">
                <a:cs typeface="Times New Roman" pitchFamily="18" charset="0"/>
              </a:rPr>
              <a:t> </a:t>
            </a:r>
            <a:r>
              <a:rPr lang="sr-Latn-RS" sz="2400" dirty="0">
                <a:cs typeface="Times New Roman" pitchFamily="18" charset="0"/>
              </a:rPr>
              <a:t>a</a:t>
            </a:r>
            <a:r>
              <a:rPr lang="sr-Latn-RS" sz="2400" dirty="0" smtClean="0">
                <a:cs typeface="Times New Roman" pitchFamily="18" charset="0"/>
              </a:rPr>
              <a:t>s </a:t>
            </a:r>
            <a:r>
              <a:rPr lang="en" sz="2400" dirty="0" smtClean="0">
                <a:cs typeface="Times New Roman" pitchFamily="18" charset="0"/>
              </a:rPr>
              <a:t>the result </a:t>
            </a:r>
            <a:r>
              <a:rPr lang="sr-Latn-RS" sz="2400" dirty="0" smtClean="0">
                <a:cs typeface="Times New Roman" pitchFamily="18" charset="0"/>
              </a:rPr>
              <a:t>of a disease</a:t>
            </a:r>
            <a:r>
              <a:rPr lang="en" sz="2400" dirty="0" smtClean="0">
                <a:cs typeface="Times New Roman" pitchFamily="18" charset="0"/>
              </a:rPr>
              <a:t> or</a:t>
            </a:r>
            <a:r>
              <a:rPr lang="sr-Latn-RS" sz="2400" dirty="0" smtClean="0">
                <a:cs typeface="Times New Roman" pitchFamily="18" charset="0"/>
              </a:rPr>
              <a:t> </a:t>
            </a:r>
            <a:r>
              <a:rPr lang="en" sz="2400" dirty="0" smtClean="0">
                <a:cs typeface="Times New Roman" pitchFamily="18" charset="0"/>
              </a:rPr>
              <a:t>corticosteroid therapy)</a:t>
            </a:r>
          </a:p>
          <a:p>
            <a:pPr marL="265176" indent="-265176" algn="just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sr-Latn-RS" sz="2400" dirty="0" smtClean="0">
                <a:cs typeface="Times New Roman" pitchFamily="18" charset="0"/>
              </a:rPr>
              <a:t>Several comorbidities</a:t>
            </a:r>
            <a:endParaRPr lang="sl-SI" sz="2400" dirty="0" smtClean="0">
              <a:cs typeface="Times New Roman" pitchFamily="18" charset="0"/>
            </a:endParaRPr>
          </a:p>
          <a:p>
            <a:pPr marL="265176" indent="-265176" algn="just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Alcoholism</a:t>
            </a:r>
            <a:endParaRPr lang="sl-SI" sz="2400" dirty="0" smtClean="0">
              <a:cs typeface="Times New Roman" pitchFamily="18" charset="0"/>
            </a:endParaRPr>
          </a:p>
          <a:p>
            <a:pPr marL="265176" indent="-265176" algn="just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sr-Latn-RS" sz="2400" dirty="0" smtClean="0">
                <a:cs typeface="Times New Roman" pitchFamily="18" charset="0"/>
              </a:rPr>
              <a:t>Persons working </a:t>
            </a:r>
            <a:r>
              <a:rPr lang="en" sz="2400" dirty="0" smtClean="0">
                <a:cs typeface="Times New Roman" pitchFamily="18" charset="0"/>
              </a:rPr>
              <a:t>in childrens</a:t>
            </a:r>
            <a:r>
              <a:rPr lang="sr-Latn-RS" sz="2400" dirty="0" smtClean="0">
                <a:cs typeface="Times New Roman" pitchFamily="18" charset="0"/>
              </a:rPr>
              <a:t>’</a:t>
            </a:r>
            <a:r>
              <a:rPr lang="en" sz="2400" dirty="0" smtClean="0">
                <a:cs typeface="Times New Roman" pitchFamily="18" charset="0"/>
              </a:rPr>
              <a:t> collectives</a:t>
            </a:r>
            <a:endParaRPr lang="en-US" sz="2400" dirty="0" smtClean="0">
              <a:cs typeface="Times New Roman" pitchFamily="18" charset="0"/>
            </a:endParaRPr>
          </a:p>
        </p:txBody>
      </p:sp>
      <p:pic>
        <p:nvPicPr>
          <p:cNvPr id="35844" name="Picture 10" descr="strep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225" y="1989138"/>
            <a:ext cx="3808413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376238"/>
            <a:ext cx="9502775" cy="112077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Risk f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actors</a:t>
            </a:r>
            <a: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</a:t>
            </a:r>
            <a:r>
              <a:rPr lang="sr-Latn-RS" sz="4000" dirty="0">
                <a:solidFill>
                  <a:schemeClr val="accent1"/>
                </a:solidFill>
                <a:effectLst/>
                <a:cs typeface="Times New Roman" pitchFamily="18" charset="0"/>
              </a:rPr>
              <a:t>f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or infection</a:t>
            </a:r>
            <a: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with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</a:t>
            </a:r>
            <a:r>
              <a:rPr lang="sl-SI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/>
            </a:r>
            <a:br>
              <a:rPr lang="sl-SI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</a:b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Gram - negative bacteria</a:t>
            </a:r>
            <a:endParaRPr lang="en-US" sz="4000" dirty="0" smtClean="0">
              <a:solidFill>
                <a:schemeClr val="accent1"/>
              </a:solidFill>
              <a:effectLst/>
              <a:cs typeface="Times New Roman" pitchFamily="18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122488"/>
            <a:ext cx="9258300" cy="4525962"/>
          </a:xfrm>
        </p:spPr>
        <p:txBody>
          <a:bodyPr/>
          <a:lstStyle/>
          <a:p>
            <a:pPr eaLnBrk="1" hangingPunct="1"/>
            <a:r>
              <a:rPr lang="sr-Latn-RS" sz="2400" dirty="0" smtClean="0">
                <a:cs typeface="Times New Roman" panose="02020603050405020304" pitchFamily="18" charset="0"/>
              </a:rPr>
              <a:t>Recent</a:t>
            </a:r>
            <a:r>
              <a:rPr lang="en" sz="2400" dirty="0" smtClean="0">
                <a:cs typeface="Times New Roman" panose="02020603050405020304" pitchFamily="18" charset="0"/>
              </a:rPr>
              <a:t> use</a:t>
            </a:r>
            <a:r>
              <a:rPr lang="sr-Latn-RS" sz="2400" dirty="0" smtClean="0">
                <a:cs typeface="Times New Roman" panose="02020603050405020304" pitchFamily="18" charset="0"/>
              </a:rPr>
              <a:t> of</a:t>
            </a:r>
            <a:r>
              <a:rPr lang="en" sz="2400" dirty="0" smtClean="0">
                <a:cs typeface="Times New Roman" panose="02020603050405020304" pitchFamily="18" charset="0"/>
              </a:rPr>
              <a:t> antibiotics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sr-Latn-RS" sz="2400" dirty="0" smtClean="0">
                <a:cs typeface="Times New Roman" panose="02020603050405020304" pitchFamily="18" charset="0"/>
              </a:rPr>
              <a:t>C</a:t>
            </a:r>
            <a:r>
              <a:rPr lang="en" sz="2400" dirty="0" smtClean="0">
                <a:cs typeface="Times New Roman" panose="02020603050405020304" pitchFamily="18" charset="0"/>
              </a:rPr>
              <a:t>ardiorespiratory system</a:t>
            </a:r>
            <a:r>
              <a:rPr lang="sr-Latn-RS" sz="2400" dirty="0" smtClean="0">
                <a:cs typeface="Times New Roman" panose="02020603050405020304" pitchFamily="18" charset="0"/>
              </a:rPr>
              <a:t> disease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Stay in collective – </a:t>
            </a:r>
            <a:r>
              <a:rPr lang="sr-Latn-RS" sz="2400" dirty="0" smtClean="0">
                <a:cs typeface="Times New Roman" panose="02020603050405020304" pitchFamily="18" charset="0"/>
              </a:rPr>
              <a:t>nursing </a:t>
            </a:r>
            <a:r>
              <a:rPr lang="en" sz="2400" dirty="0" smtClean="0">
                <a:cs typeface="Times New Roman" panose="02020603050405020304" pitchFamily="18" charset="0"/>
              </a:rPr>
              <a:t>home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sr-Latn-RS" sz="2400" dirty="0" smtClean="0">
                <a:cs typeface="Times New Roman" panose="02020603050405020304" pitchFamily="18" charset="0"/>
              </a:rPr>
              <a:t>Several</a:t>
            </a:r>
            <a:r>
              <a:rPr lang="en" sz="2400" dirty="0" smtClean="0">
                <a:cs typeface="Times New Roman" panose="02020603050405020304" pitchFamily="18" charset="0"/>
              </a:rPr>
              <a:t> comorbidit</a:t>
            </a:r>
            <a:r>
              <a:rPr lang="sr-Latn-RS" sz="2400" dirty="0" smtClean="0">
                <a:cs typeface="Times New Roman" panose="02020603050405020304" pitchFamily="18" charset="0"/>
              </a:rPr>
              <a:t>ies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Hospitalization</a:t>
            </a:r>
          </a:p>
        </p:txBody>
      </p:sp>
      <p:pic>
        <p:nvPicPr>
          <p:cNvPr id="36868" name="Picture 10" descr="Slide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992313"/>
            <a:ext cx="2771775" cy="17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Rectangle 4"/>
          <p:cNvSpPr>
            <a:spLocks noChangeArrowheads="1"/>
          </p:cNvSpPr>
          <p:nvPr/>
        </p:nvSpPr>
        <p:spPr bwMode="auto">
          <a:xfrm>
            <a:off x="5764213" y="1473200"/>
            <a:ext cx="45227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" sz="24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Klebsiella</a:t>
            </a:r>
            <a:r>
              <a:rPr lang="en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en" sz="24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pneumoniae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36870" name="Picture 8" descr="Slide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192588"/>
            <a:ext cx="2771775" cy="168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7" name="Rectangle 6"/>
          <p:cNvSpPr>
            <a:spLocks noChangeArrowheads="1"/>
          </p:cNvSpPr>
          <p:nvPr/>
        </p:nvSpPr>
        <p:spPr bwMode="auto">
          <a:xfrm>
            <a:off x="6778625" y="3730625"/>
            <a:ext cx="2289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H. </a:t>
            </a:r>
            <a:r>
              <a:rPr lang="en" sz="2400" b="1" dirty="0" err="1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influenzae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275" y="1588"/>
            <a:ext cx="10328275" cy="681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536575" y="2497138"/>
            <a:ext cx="9377363" cy="565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sr-Latn-CS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-41275" y="0"/>
            <a:ext cx="10328275" cy="2497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" sz="2800" b="1" dirty="0" smtClean="0">
                <a:solidFill>
                  <a:srgbClr val="333399"/>
                </a:solidFill>
                <a:latin typeface="+mj-lt"/>
              </a:rPr>
              <a:t>Excessive the use of cephalosporins and quinolone</a:t>
            </a:r>
            <a:r>
              <a:rPr lang="sr-Latn-RS" sz="2800" b="1" dirty="0" smtClean="0">
                <a:solidFill>
                  <a:srgbClr val="333399"/>
                </a:solidFill>
                <a:latin typeface="+mj-lt"/>
              </a:rPr>
              <a:t>s</a:t>
            </a:r>
            <a:endParaRPr lang="sr-Latn-CS" sz="2800" b="1" dirty="0" smtClean="0">
              <a:solidFill>
                <a:srgbClr val="333399"/>
              </a:solidFill>
              <a:latin typeface="+mj-lt"/>
            </a:endParaRPr>
          </a:p>
          <a:p>
            <a:pPr>
              <a:defRPr/>
            </a:pPr>
            <a:r>
              <a:rPr lang="en" sz="2800" b="1" dirty="0" smtClean="0">
                <a:solidFill>
                  <a:srgbClr val="333399"/>
                </a:solidFill>
                <a:latin typeface="+mj-lt"/>
              </a:rPr>
              <a:t> </a:t>
            </a:r>
            <a:r>
              <a:rPr lang="sr-Latn-RS" sz="2800" b="1" dirty="0" smtClean="0">
                <a:solidFill>
                  <a:srgbClr val="333399"/>
                </a:solidFill>
                <a:latin typeface="+mj-lt"/>
              </a:rPr>
              <a:t>has caused</a:t>
            </a:r>
            <a:r>
              <a:rPr lang="en" sz="2800" b="1" dirty="0" smtClean="0">
                <a:solidFill>
                  <a:srgbClr val="333399"/>
                </a:solidFill>
                <a:latin typeface="+mj-lt"/>
              </a:rPr>
              <a:t> </a:t>
            </a:r>
            <a:r>
              <a:rPr lang="sr-Latn-RS" sz="2800" b="1" dirty="0" smtClean="0">
                <a:solidFill>
                  <a:srgbClr val="333399"/>
                </a:solidFill>
                <a:latin typeface="+mj-lt"/>
              </a:rPr>
              <a:t>the</a:t>
            </a:r>
            <a:r>
              <a:rPr lang="en" sz="2800" b="1" dirty="0" smtClean="0">
                <a:solidFill>
                  <a:srgbClr val="333399"/>
                </a:solidFill>
                <a:latin typeface="+mj-lt"/>
              </a:rPr>
              <a:t> development </a:t>
            </a:r>
            <a:r>
              <a:rPr lang="sr-Latn-RS" sz="2800" b="1" dirty="0" smtClean="0">
                <a:solidFill>
                  <a:srgbClr val="333399"/>
                </a:solidFill>
                <a:latin typeface="+mj-lt"/>
              </a:rPr>
              <a:t>of </a:t>
            </a:r>
            <a:r>
              <a:rPr lang="en" sz="2800" b="1" dirty="0" smtClean="0">
                <a:solidFill>
                  <a:srgbClr val="333399"/>
                </a:solidFill>
                <a:latin typeface="+mj-lt"/>
              </a:rPr>
              <a:t>multiresistant microorganisms</a:t>
            </a:r>
            <a:endParaRPr lang="sr-Latn-CS" sz="2800" b="1" dirty="0" smtClean="0">
              <a:solidFill>
                <a:srgbClr val="333399"/>
              </a:solidFill>
              <a:latin typeface="+mj-lt"/>
            </a:endParaRPr>
          </a:p>
          <a:p>
            <a:pPr>
              <a:defRPr/>
            </a:pPr>
            <a:r>
              <a:rPr lang="sr-Latn-RS" sz="2800" b="1" dirty="0">
                <a:solidFill>
                  <a:srgbClr val="333399"/>
                </a:solidFill>
                <a:latin typeface="+mj-lt"/>
              </a:rPr>
              <a:t>i</a:t>
            </a:r>
            <a:r>
              <a:rPr lang="en" sz="2800" b="1" dirty="0" smtClean="0">
                <a:solidFill>
                  <a:srgbClr val="333399"/>
                </a:solidFill>
                <a:latin typeface="+mj-lt"/>
              </a:rPr>
              <a:t>n</a:t>
            </a:r>
            <a:r>
              <a:rPr lang="sr-Latn-RS" sz="2800" b="1" dirty="0" smtClean="0">
                <a:solidFill>
                  <a:srgbClr val="333399"/>
                </a:solidFill>
                <a:latin typeface="+mj-lt"/>
              </a:rPr>
              <a:t> the</a:t>
            </a:r>
            <a:r>
              <a:rPr lang="en" sz="2800" b="1" dirty="0" smtClean="0">
                <a:solidFill>
                  <a:srgbClr val="333399"/>
                </a:solidFill>
                <a:latin typeface="+mj-lt"/>
              </a:rPr>
              <a:t> hospital </a:t>
            </a:r>
            <a:r>
              <a:rPr lang="sr-Latn-RS" sz="2800" b="1" dirty="0" smtClean="0">
                <a:solidFill>
                  <a:srgbClr val="333399"/>
                </a:solidFill>
                <a:latin typeface="+mj-lt"/>
              </a:rPr>
              <a:t>environment</a:t>
            </a:r>
            <a:endParaRPr lang="en-US" sz="2800" b="1" dirty="0" smtClean="0">
              <a:solidFill>
                <a:srgbClr val="333399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342900"/>
            <a:ext cx="9466263" cy="1143000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sr-Latn-RS" dirty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R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isks 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factors f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or Pseudomonas aeruginosa infection</a:t>
            </a:r>
            <a:endParaRPr lang="en-US" dirty="0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5450" y="1828800"/>
            <a:ext cx="5205413" cy="4297363"/>
          </a:xfrm>
        </p:spPr>
        <p:txBody>
          <a:bodyPr/>
          <a:lstStyle/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Structural changes </a:t>
            </a:r>
            <a:r>
              <a:rPr lang="sr-Latn-RS" sz="2400" dirty="0" smtClean="0">
                <a:cs typeface="Times New Roman" panose="02020603050405020304" pitchFamily="18" charset="0"/>
              </a:rPr>
              <a:t>in </a:t>
            </a:r>
            <a:r>
              <a:rPr lang="en" sz="2400" dirty="0" smtClean="0">
                <a:cs typeface="Times New Roman" panose="02020603050405020304" pitchFamily="18" charset="0"/>
              </a:rPr>
              <a:t>lungs</a:t>
            </a:r>
            <a:r>
              <a:rPr lang="sr-Latn-RS" sz="2400" dirty="0" smtClean="0">
                <a:cs typeface="Times New Roman" panose="02020603050405020304" pitchFamily="18" charset="0"/>
              </a:rPr>
              <a:t> - </a:t>
            </a:r>
            <a:r>
              <a:rPr lang="en" sz="2400" dirty="0" smtClean="0">
                <a:cs typeface="Times New Roman" panose="02020603050405020304" pitchFamily="18" charset="0"/>
              </a:rPr>
              <a:t>bronchiectasis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Use </a:t>
            </a:r>
            <a:r>
              <a:rPr lang="sr-Latn-RS" sz="2400" dirty="0" smtClean="0">
                <a:cs typeface="Times New Roman" panose="02020603050405020304" pitchFamily="18" charset="0"/>
              </a:rPr>
              <a:t>of wide spectrum </a:t>
            </a:r>
            <a:r>
              <a:rPr lang="en" sz="2400" dirty="0" smtClean="0">
                <a:cs typeface="Times New Roman" panose="02020603050405020304" pitchFamily="18" charset="0"/>
              </a:rPr>
              <a:t>antibiotics </a:t>
            </a:r>
            <a:r>
              <a:rPr lang="sr-Latn-RS" sz="2400" dirty="0" smtClean="0">
                <a:cs typeface="Times New Roman" panose="02020603050405020304" pitchFamily="18" charset="0"/>
              </a:rPr>
              <a:t>in</a:t>
            </a:r>
            <a:r>
              <a:rPr lang="en" sz="2400" dirty="0" smtClean="0">
                <a:cs typeface="Times New Roman" panose="02020603050405020304" pitchFamily="18" charset="0"/>
              </a:rPr>
              <a:t> the previous month in duration from the at least 7 days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Use </a:t>
            </a:r>
            <a:r>
              <a:rPr lang="sr-Latn-RS" sz="2400" dirty="0" smtClean="0">
                <a:cs typeface="Times New Roman" panose="02020603050405020304" pitchFamily="18" charset="0"/>
              </a:rPr>
              <a:t>of </a:t>
            </a:r>
            <a:r>
              <a:rPr lang="en" sz="2400" dirty="0" smtClean="0">
                <a:cs typeface="Times New Roman" panose="02020603050405020304" pitchFamily="18" charset="0"/>
              </a:rPr>
              <a:t>corticosteroids : prednisone 10 mg / day - at least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Malnutrition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dirty="0" smtClean="0"/>
          </a:p>
        </p:txBody>
      </p:sp>
      <p:pic>
        <p:nvPicPr>
          <p:cNvPr id="38916" name="Picture 8" descr="Slide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575" y="1828800"/>
            <a:ext cx="3919538" cy="393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Rot="1" noChangeArrowheads="1"/>
          </p:cNvSpPr>
          <p:nvPr/>
        </p:nvSpPr>
        <p:spPr bwMode="auto">
          <a:xfrm>
            <a:off x="514350" y="161925"/>
            <a:ext cx="92583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" sz="3600" b="1" dirty="0" err="1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Multiresistance</a:t>
            </a:r>
            <a:endParaRPr lang="en-US" sz="3600" b="1" dirty="0" smtClean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492125" y="2181225"/>
            <a:ext cx="10085388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" sz="2800" dirty="0" smtClean="0">
                <a:latin typeface="+mn-lt"/>
                <a:cs typeface="Times New Roman" panose="02020603050405020304" pitchFamily="18" charset="0"/>
              </a:rPr>
              <a:t>The causative agent ( most often S.</a:t>
            </a:r>
            <a:r>
              <a:rPr lang="sr-Latn-RS" sz="28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800" dirty="0" smtClean="0">
                <a:latin typeface="+mn-lt"/>
                <a:cs typeface="Times New Roman" panose="02020603050405020304" pitchFamily="18" charset="0"/>
              </a:rPr>
              <a:t>pneumoniae ) resistant to :</a:t>
            </a:r>
          </a:p>
          <a:p>
            <a:pPr algn="l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n" sz="2800" dirty="0" smtClean="0">
                <a:latin typeface="+mn-lt"/>
                <a:cs typeface="Times New Roman" panose="02020603050405020304" pitchFamily="18" charset="0"/>
              </a:rPr>
              <a:t> beta lactam antibiotics</a:t>
            </a:r>
            <a:endParaRPr lang="sl-SI" sz="2800" dirty="0" smtClean="0">
              <a:latin typeface="+mn-lt"/>
              <a:cs typeface="Times New Roman" panose="02020603050405020304" pitchFamily="18" charset="0"/>
            </a:endParaRPr>
          </a:p>
          <a:p>
            <a:pPr algn="l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n" sz="2800" dirty="0" smtClean="0">
                <a:latin typeface="+mn-lt"/>
                <a:cs typeface="Times New Roman" panose="02020603050405020304" pitchFamily="18" charset="0"/>
              </a:rPr>
              <a:t> macrolides</a:t>
            </a:r>
            <a:endParaRPr lang="sl-SI" sz="2800" dirty="0" smtClean="0">
              <a:latin typeface="+mn-lt"/>
              <a:cs typeface="Times New Roman" panose="02020603050405020304" pitchFamily="18" charset="0"/>
            </a:endParaRPr>
          </a:p>
          <a:p>
            <a:pPr algn="l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n" sz="2800" dirty="0" smtClean="0">
                <a:latin typeface="+mn-lt"/>
                <a:cs typeface="Times New Roman" panose="02020603050405020304" pitchFamily="18" charset="0"/>
              </a:rPr>
              <a:t> doxycycline</a:t>
            </a:r>
            <a:endParaRPr lang="sl-SI" sz="2800" dirty="0" smtClean="0">
              <a:latin typeface="+mn-lt"/>
              <a:cs typeface="Times New Roman" panose="02020603050405020304" pitchFamily="18" charset="0"/>
            </a:endParaRPr>
          </a:p>
          <a:p>
            <a:pPr algn="l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sr-Latn-RS" sz="28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800" dirty="0" smtClean="0">
                <a:latin typeface="+mn-lt"/>
                <a:cs typeface="Times New Roman" panose="02020603050405020304" pitchFamily="18" charset="0"/>
              </a:rPr>
              <a:t>in </a:t>
            </a:r>
            <a:r>
              <a:rPr lang="sr-Latn-RS" sz="2800" dirty="0" smtClean="0">
                <a:latin typeface="+mn-lt"/>
                <a:cs typeface="Times New Roman" panose="02020603050405020304" pitchFamily="18" charset="0"/>
              </a:rPr>
              <a:t>recent</a:t>
            </a:r>
            <a:r>
              <a:rPr lang="en" sz="2800" dirty="0" smtClean="0">
                <a:latin typeface="+mn-lt"/>
                <a:cs typeface="Times New Roman" panose="02020603050405020304" pitchFamily="18" charset="0"/>
              </a:rPr>
              <a:t> time on the fluoroquinolones</a:t>
            </a:r>
            <a:endParaRPr lang="en-US" sz="2800" dirty="0" smtClean="0">
              <a:latin typeface="+mn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WordArt 2" descr="White marble"/>
          <p:cNvSpPr>
            <a:spLocks noChangeArrowheads="1" noChangeShapeType="1" noTextEdit="1"/>
          </p:cNvSpPr>
          <p:nvPr/>
        </p:nvSpPr>
        <p:spPr bwMode="auto">
          <a:xfrm>
            <a:off x="1143000" y="488950"/>
            <a:ext cx="7772400" cy="919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  <a:contourClr>
                <a:schemeClr val="accent1"/>
              </a:contourClr>
            </a:sp3d>
          </a:bodyPr>
          <a:lstStyle/>
          <a:p>
            <a:pPr algn="ctr"/>
            <a:r>
              <a:rPr lang="en" sz="3600" b="1" kern="10">
                <a:ln w="9525">
                  <a:round/>
                  <a:headEnd/>
                  <a:tailEnd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rPr>
              <a:t>Pathogenesis of pneumonia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1054100" y="2659063"/>
            <a:ext cx="206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sr-Latn-CS" sz="2400" b="1">
              <a:latin typeface="Times New Roman" panose="02020603050405020304" pitchFamily="18" charset="0"/>
            </a:endParaRP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552450" y="1697038"/>
            <a:ext cx="9190264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>
              <a:buFontTx/>
              <a:buChar char="•"/>
              <a:defRPr/>
            </a:pPr>
            <a:r>
              <a:rPr lang="en" sz="2400" b="1" dirty="0" smtClean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By inhalation </a:t>
            </a:r>
            <a:r>
              <a:rPr lang="sr-Latn-RS" sz="2400" b="1" dirty="0" smtClean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of the </a:t>
            </a:r>
            <a:r>
              <a:rPr lang="en" sz="2400" b="1" dirty="0" smtClean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microorganisms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present in the air</a:t>
            </a:r>
            <a:endParaRPr lang="en-US" sz="2400" dirty="0" smtClean="0">
              <a:latin typeface="+mn-lt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    (water droplets contaminated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 by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legionella) or infected </a:t>
            </a:r>
            <a:endParaRPr lang="en-US" sz="2400" dirty="0" smtClean="0">
              <a:latin typeface="+mn-lt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    particle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s of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animal origin (Psittacosis, Q fever)</a:t>
            </a:r>
          </a:p>
          <a:p>
            <a:pPr algn="l">
              <a:buFontTx/>
              <a:buChar char="•"/>
              <a:defRPr/>
            </a:pPr>
            <a:r>
              <a:rPr lang="en" sz="2400" b="1" dirty="0" smtClean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By aspiration </a:t>
            </a:r>
            <a:r>
              <a:rPr lang="sr-Latn-RS" sz="2400" b="1" dirty="0" smtClean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of the </a:t>
            </a:r>
            <a:r>
              <a:rPr lang="en" sz="2400" b="1" dirty="0" smtClean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endogenous microorganisms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from nose and oropharynx (pneumococcal infection)</a:t>
            </a:r>
          </a:p>
          <a:p>
            <a:pPr algn="l">
              <a:buFontTx/>
              <a:buChar char="•"/>
              <a:defRPr/>
            </a:pPr>
            <a:r>
              <a:rPr lang="en" sz="2400" b="1" dirty="0" smtClean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Hematogenous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from extrapulmonary 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locations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(drug addicts)</a:t>
            </a:r>
          </a:p>
          <a:p>
            <a:pPr algn="l">
              <a:buFontTx/>
              <a:buChar char="•"/>
              <a:defRPr/>
            </a:pPr>
            <a:r>
              <a:rPr lang="en" sz="2400" b="1" dirty="0" smtClean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Directly spreading</a:t>
            </a:r>
            <a:r>
              <a:rPr lang="en" sz="24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from infected places (anaerobes , gram - negative bacilli)</a:t>
            </a:r>
          </a:p>
          <a:p>
            <a:pPr algn="l">
              <a:buFontTx/>
              <a:buChar char="•"/>
              <a:defRPr/>
            </a:pPr>
            <a:r>
              <a:rPr lang="en" sz="2400" b="1" dirty="0" err="1" smtClean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Reactivation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(Mycobacterium)</a:t>
            </a:r>
            <a:endParaRPr lang="en-US" sz="2400" dirty="0" smtClean="0">
              <a:latin typeface="+mn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3"/>
          <p:cNvSpPr>
            <a:spLocks noGrp="1"/>
          </p:cNvSpPr>
          <p:nvPr>
            <p:ph type="ctrTitle"/>
          </p:nvPr>
        </p:nvSpPr>
        <p:spPr bwMode="auto">
          <a:xfrm>
            <a:off x="762000" y="2286000"/>
            <a:ext cx="9151938" cy="18288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" dirty="0" smtClean="0">
                <a:solidFill>
                  <a:schemeClr val="tx1"/>
                </a:solidFill>
                <a:effectLst/>
              </a:rPr>
              <a:t>Community-acquired pneumonia</a:t>
            </a:r>
            <a:r>
              <a:rPr lang="sr-Latn-RS" dirty="0">
                <a:solidFill>
                  <a:schemeClr val="tx1"/>
                </a:solidFill>
                <a:effectLst/>
              </a:rPr>
              <a:t>.</a:t>
            </a:r>
            <a:r>
              <a:rPr lang="en" dirty="0" smtClean="0">
                <a:solidFill>
                  <a:schemeClr val="tx1"/>
                </a:solidFill>
                <a:effectLst/>
              </a:rPr>
              <a:t> </a:t>
            </a:r>
            <a:r>
              <a:rPr lang="en-US" dirty="0" smtClean="0">
                <a:solidFill>
                  <a:schemeClr val="tx1"/>
                </a:solidFill>
                <a:effectLst/>
              </a:rPr>
              <a:t/>
            </a:r>
            <a:br>
              <a:rPr lang="en-US" dirty="0" smtClean="0">
                <a:solidFill>
                  <a:schemeClr val="tx1"/>
                </a:solidFill>
                <a:effectLst/>
              </a:rPr>
            </a:br>
            <a:r>
              <a:rPr lang="en" dirty="0" smtClean="0">
                <a:solidFill>
                  <a:schemeClr val="tx1"/>
                </a:solidFill>
                <a:effectLst/>
              </a:rPr>
              <a:t>The latest approach in diagnosis and treatment</a:t>
            </a:r>
          </a:p>
        </p:txBody>
      </p:sp>
      <p:pic>
        <p:nvPicPr>
          <p:cNvPr id="19459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488" y="3773488"/>
            <a:ext cx="3048000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95288" y="425450"/>
            <a:ext cx="9466262" cy="852488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altLang="zh-TW" sz="400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Clinical manifestations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522288" y="1277938"/>
            <a:ext cx="8993187" cy="4959350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en" altLang="zh-TW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altLang="zh-TW" dirty="0" smtClean="0">
              <a:cs typeface="Times New Roman" panose="02020603050405020304" pitchFamily="18" charset="0"/>
            </a:endParaRPr>
          </a:p>
          <a:p>
            <a:r>
              <a:rPr lang="en" altLang="zh-TW" b="1" dirty="0" smtClean="0">
                <a:cs typeface="Times New Roman" panose="02020603050405020304" pitchFamily="18" charset="0"/>
              </a:rPr>
              <a:t>Typical signs:</a:t>
            </a:r>
          </a:p>
          <a:p>
            <a:endParaRPr lang="en-US" altLang="zh-TW" dirty="0" smtClean="0">
              <a:cs typeface="Times New Roman" panose="02020603050405020304" pitchFamily="18" charset="0"/>
            </a:endParaRPr>
          </a:p>
          <a:p>
            <a:r>
              <a:rPr lang="en" altLang="zh-TW" dirty="0" smtClean="0">
                <a:cs typeface="Times New Roman" panose="02020603050405020304" pitchFamily="18" charset="0"/>
              </a:rPr>
              <a:t>Cough (&gt;90%)</a:t>
            </a:r>
          </a:p>
          <a:p>
            <a:r>
              <a:rPr lang="en" altLang="zh-TW" dirty="0" smtClean="0">
                <a:cs typeface="Times New Roman" panose="02020603050405020304" pitchFamily="18" charset="0"/>
              </a:rPr>
              <a:t>Fever (80%)</a:t>
            </a:r>
          </a:p>
          <a:p>
            <a:r>
              <a:rPr lang="sr-Latn-RS" altLang="zh-TW" dirty="0" smtClean="0">
                <a:cs typeface="Times New Roman" panose="02020603050405020304" pitchFamily="18" charset="0"/>
              </a:rPr>
              <a:t>Expectoration</a:t>
            </a:r>
            <a:r>
              <a:rPr lang="en" altLang="zh-TW" dirty="0" smtClean="0">
                <a:cs typeface="Times New Roman" panose="02020603050405020304" pitchFamily="18" charset="0"/>
              </a:rPr>
              <a:t> (66%)</a:t>
            </a:r>
          </a:p>
          <a:p>
            <a:r>
              <a:rPr lang="en" altLang="zh-TW" smtClean="0">
                <a:cs typeface="Times New Roman" panose="02020603050405020304" pitchFamily="18" charset="0"/>
              </a:rPr>
              <a:t> </a:t>
            </a:r>
            <a:r>
              <a:rPr lang="en" altLang="zh-TW" dirty="0" smtClean="0">
                <a:cs typeface="Times New Roman" panose="02020603050405020304" pitchFamily="18" charset="0"/>
              </a:rPr>
              <a:t>pain (50%)</a:t>
            </a:r>
          </a:p>
          <a:p>
            <a:r>
              <a:rPr lang="en" altLang="zh-TW" dirty="0" smtClean="0">
                <a:cs typeface="Times New Roman" panose="02020603050405020304" pitchFamily="18" charset="0"/>
              </a:rPr>
              <a:t>Signs of pulmonary consolidation (percutaneous dullness, bronchial breathing, crackles)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zh-TW" i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204913" y="404813"/>
            <a:ext cx="7388225" cy="62547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sz="4000" dirty="0" smtClean="0">
                <a:solidFill>
                  <a:schemeClr val="accent1"/>
                </a:solidFill>
                <a:latin typeface="+mn-lt"/>
              </a:rPr>
              <a:t>               </a:t>
            </a:r>
            <a:r>
              <a:rPr lang="en" dirty="0" smtClean="0">
                <a:solidFill>
                  <a:schemeClr val="accent1"/>
                </a:solidFill>
                <a:effectLst/>
                <a:latin typeface="+mn-lt"/>
                <a:cs typeface="Times New Roman" pitchFamily="18" charset="0"/>
              </a:rPr>
              <a:t>Atypical pneumonia</a:t>
            </a:r>
            <a:endParaRPr lang="en-US" dirty="0" smtClean="0">
              <a:solidFill>
                <a:schemeClr val="accent1"/>
              </a:solidFill>
              <a:effectLst/>
              <a:latin typeface="+mn-lt"/>
              <a:cs typeface="Times New Roman" pitchFamily="18" charset="0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422400"/>
            <a:ext cx="8905875" cy="4513263"/>
          </a:xfrm>
        </p:spPr>
        <p:txBody>
          <a:bodyPr/>
          <a:lstStyle/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Usually </a:t>
            </a:r>
            <a:r>
              <a:rPr lang="sr-Latn-RS" sz="2400" dirty="0" smtClean="0">
                <a:cs typeface="Times New Roman" panose="02020603050405020304" pitchFamily="18" charset="0"/>
              </a:rPr>
              <a:t>in persons </a:t>
            </a:r>
            <a:r>
              <a:rPr lang="en" sz="2400" dirty="0" smtClean="0">
                <a:cs typeface="Times New Roman" panose="02020603050405020304" pitchFamily="18" charset="0"/>
              </a:rPr>
              <a:t>younger than 40 years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Gradual start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Cough – paroxysmal, not productive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Sputum - minimal, mucoid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Temperature usually less than 39.5 °C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Consolidation - usually not present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Leukocytosis - usually not present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RDG – interstitial changes with possible progression </a:t>
            </a:r>
            <a:r>
              <a:rPr lang="sr-Latn-RS" sz="2400" dirty="0" smtClean="0">
                <a:cs typeface="Times New Roman" panose="02020603050405020304" pitchFamily="18" charset="0"/>
              </a:rPr>
              <a:t>in</a:t>
            </a:r>
            <a:r>
              <a:rPr lang="en" sz="2400" dirty="0" smtClean="0">
                <a:cs typeface="Times New Roman" panose="02020603050405020304" pitchFamily="18" charset="0"/>
              </a:rPr>
              <a:t>to the alveolar space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4" name="Picture 5" descr="sarshsu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146175"/>
            <a:ext cx="2992437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44500" y="374650"/>
            <a:ext cx="9396413" cy="958850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mtClean="0">
                <a:solidFill>
                  <a:schemeClr val="accent1"/>
                </a:solidFill>
                <a:effectLst/>
              </a:rPr>
              <a:t>How to diagnose ?</a:t>
            </a:r>
          </a:p>
        </p:txBody>
      </p:sp>
      <p:pic>
        <p:nvPicPr>
          <p:cNvPr id="45059" name="Picture 6" descr="bronchitis_symptoms_250x25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32075" y="1628775"/>
            <a:ext cx="3571875" cy="3187700"/>
          </a:xfrm>
        </p:spPr>
      </p:pic>
      <p:pic>
        <p:nvPicPr>
          <p:cNvPr id="45060" name="Picture 3" descr="rul-pneumonia-p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175" y="1639888"/>
            <a:ext cx="2725738" cy="270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Picture 4" descr="jpg0411f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313" y="4221163"/>
            <a:ext cx="2511425" cy="222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Picture 5" descr="breathing-oxygen-200x3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3" y="3789363"/>
            <a:ext cx="1944687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9338" name="Bild 202" descr="Purulenter Huste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77"/>
          <a:stretch>
            <a:fillRect/>
          </a:stretch>
        </p:blipFill>
        <p:spPr bwMode="auto">
          <a:xfrm>
            <a:off x="444500" y="1700213"/>
            <a:ext cx="177482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4" name="Bild 23" descr="Blue Bloat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813" y="4724400"/>
            <a:ext cx="1527175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5" name="Bild 3" descr="Common Cold in Crowd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9" t="3163" r="12769"/>
          <a:stretch>
            <a:fillRect/>
          </a:stretch>
        </p:blipFill>
        <p:spPr bwMode="auto">
          <a:xfrm>
            <a:off x="5467350" y="1557338"/>
            <a:ext cx="1941513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6575" y="493713"/>
            <a:ext cx="9174163" cy="1162050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" dirty="0" smtClean="0">
                <a:solidFill>
                  <a:schemeClr val="accent1"/>
                </a:solidFill>
                <a:effectLst/>
              </a:rPr>
              <a:t>Diagnostic procedures </a:t>
            </a:r>
            <a:r>
              <a:rPr lang="sr-Latn-RS" dirty="0" err="1">
                <a:solidFill>
                  <a:schemeClr val="accent1"/>
                </a:solidFill>
                <a:effectLst/>
              </a:rPr>
              <a:t>f</a:t>
            </a:r>
            <a:r>
              <a:rPr lang="en" dirty="0" smtClean="0">
                <a:solidFill>
                  <a:schemeClr val="accent1"/>
                </a:solidFill>
                <a:effectLst/>
              </a:rPr>
              <a:t>or </a:t>
            </a:r>
            <a:r>
              <a:rPr lang="en-US" dirty="0" smtClean="0">
                <a:solidFill>
                  <a:schemeClr val="accent1"/>
                </a:solidFill>
                <a:effectLst/>
              </a:rPr>
              <a:t/>
            </a:r>
            <a:br>
              <a:rPr lang="en-US" dirty="0" smtClean="0">
                <a:solidFill>
                  <a:schemeClr val="accent1"/>
                </a:solidFill>
                <a:effectLst/>
              </a:rPr>
            </a:br>
            <a:r>
              <a:rPr lang="sr-Latn-RS" dirty="0" smtClean="0">
                <a:solidFill>
                  <a:schemeClr val="accent1"/>
                </a:solidFill>
                <a:effectLst/>
              </a:rPr>
              <a:t>determination of </a:t>
            </a:r>
            <a:r>
              <a:rPr lang="en" dirty="0" smtClean="0">
                <a:solidFill>
                  <a:schemeClr val="accent1"/>
                </a:solidFill>
                <a:effectLst/>
              </a:rPr>
              <a:t>causative agent </a:t>
            </a:r>
            <a:r>
              <a:rPr lang="sr-Latn-RS" dirty="0" smtClean="0">
                <a:solidFill>
                  <a:schemeClr val="accent1"/>
                </a:solidFill>
                <a:effectLst/>
              </a:rPr>
              <a:t>in </a:t>
            </a:r>
            <a:r>
              <a:rPr lang="en" dirty="0" smtClean="0">
                <a:solidFill>
                  <a:schemeClr val="accent1"/>
                </a:solidFill>
                <a:effectLst/>
              </a:rPr>
              <a:t>pneumonia</a:t>
            </a:r>
            <a:endParaRPr lang="sl-SI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5938" y="2212975"/>
            <a:ext cx="8745537" cy="4525963"/>
          </a:xfrm>
        </p:spPr>
        <p:txBody>
          <a:bodyPr/>
          <a:lstStyle/>
          <a:p>
            <a:pPr lvl="1" eaLnBrk="1" hangingPunct="1">
              <a:buFontTx/>
              <a:buNone/>
            </a:pPr>
            <a:r>
              <a:rPr lang="en" b="1" smtClean="0"/>
              <a:t>1. Non-invasive methods</a:t>
            </a:r>
          </a:p>
          <a:p>
            <a:pPr lvl="1" eaLnBrk="1" hangingPunct="1">
              <a:buFontTx/>
              <a:buNone/>
            </a:pPr>
            <a:endParaRPr lang="en-US" b="1" smtClean="0"/>
          </a:p>
          <a:p>
            <a:pPr lvl="1" eaLnBrk="1" hangingPunct="1">
              <a:buFontTx/>
              <a:buNone/>
            </a:pPr>
            <a:r>
              <a:rPr lang="en" b="1" smtClean="0"/>
              <a:t>2. Invasive methods</a:t>
            </a:r>
            <a:endParaRPr lang="sl-SI" sz="2000" smtClean="0"/>
          </a:p>
        </p:txBody>
      </p:sp>
      <p:pic>
        <p:nvPicPr>
          <p:cNvPr id="930820" name="Picture 4" descr="hm00363_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89688" y="1579563"/>
            <a:ext cx="2173287" cy="2181225"/>
          </a:xfrm>
          <a:noFill/>
        </p:spPr>
      </p:pic>
      <p:pic>
        <p:nvPicPr>
          <p:cNvPr id="930821" name="Picture 5" descr="Flexible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71863" y="3795713"/>
            <a:ext cx="2917825" cy="19764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30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0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0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30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930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9100" y="448583"/>
            <a:ext cx="9472613" cy="660400"/>
          </a:xfrm>
          <a:solidFill>
            <a:schemeClr val="bg1"/>
          </a:solidFill>
        </p:spPr>
        <p:txBody>
          <a:bodyPr wrap="square" lIns="91440" tIns="45720" rIns="3810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/>
            <a:r>
              <a:rPr lang="en" dirty="0" smtClean="0">
                <a:solidFill>
                  <a:schemeClr val="accent1"/>
                </a:solidFill>
                <a:effectLst/>
              </a:rPr>
              <a:t>The importance of radiography in the diagnosis of pneumonia</a:t>
            </a:r>
          </a:p>
        </p:txBody>
      </p:sp>
      <p:pic>
        <p:nvPicPr>
          <p:cNvPr id="48131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6275" y="1335088"/>
            <a:ext cx="4070350" cy="4229100"/>
          </a:xfrm>
        </p:spPr>
      </p:pic>
      <p:sp>
        <p:nvSpPr>
          <p:cNvPr id="48132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862513" y="1266825"/>
            <a:ext cx="4905375" cy="4495800"/>
          </a:xfrm>
        </p:spPr>
        <p:txBody>
          <a:bodyPr rIns="38100" anchor="ctr"/>
          <a:lstStyle/>
          <a:p>
            <a:pPr marL="0" indent="0" eaLnBrk="1" hangingPunct="1">
              <a:lnSpc>
                <a:spcPct val="90000"/>
              </a:lnSpc>
              <a:buFont typeface="Lucida Grande" charset="0"/>
              <a:buChar char="•"/>
            </a:pPr>
            <a:r>
              <a:rPr lang="e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Chest </a:t>
            </a:r>
            <a:r>
              <a:rPr lang="en" sz="2400" dirty="0" smtClean="0">
                <a:cs typeface="Times New Roman" panose="02020603050405020304" pitchFamily="18" charset="0"/>
              </a:rPr>
              <a:t>X-ray (P</a:t>
            </a:r>
            <a:r>
              <a:rPr lang="sr-Latn-RS" sz="2400" dirty="0" smtClean="0">
                <a:cs typeface="Times New Roman" panose="02020603050405020304" pitchFamily="18" charset="0"/>
              </a:rPr>
              <a:t>A</a:t>
            </a:r>
            <a:r>
              <a:rPr lang="en" sz="2400" dirty="0" smtClean="0">
                <a:cs typeface="Times New Roman" panose="02020603050405020304" pitchFamily="18" charset="0"/>
              </a:rPr>
              <a:t> and profile) </a:t>
            </a:r>
            <a:r>
              <a:rPr lang="sr-Latn-RS" sz="2400" dirty="0" smtClean="0">
                <a:cs typeface="Times New Roman" panose="02020603050405020304" pitchFamily="18" charset="0"/>
              </a:rPr>
              <a:t>is r</a:t>
            </a:r>
            <a:r>
              <a:rPr lang="en" sz="2400" dirty="0" smtClean="0">
                <a:cs typeface="Times New Roman" panose="02020603050405020304" pitchFamily="18" charset="0"/>
              </a:rPr>
              <a:t>ecommended </a:t>
            </a:r>
            <a:r>
              <a:rPr lang="sr-Latn-RS" sz="2400" dirty="0">
                <a:cs typeface="Times New Roman" panose="02020603050405020304" pitchFamily="18" charset="0"/>
              </a:rPr>
              <a:t>f</a:t>
            </a:r>
            <a:r>
              <a:rPr lang="en" sz="2400" dirty="0" smtClean="0">
                <a:cs typeface="Times New Roman" panose="02020603050405020304" pitchFamily="18" charset="0"/>
              </a:rPr>
              <a:t>or confirmation</a:t>
            </a:r>
            <a:r>
              <a:rPr lang="sr-Latn-RS" sz="2400" dirty="0" smtClean="0">
                <a:cs typeface="Times New Roman" panose="02020603050405020304" pitchFamily="18" charset="0"/>
              </a:rPr>
              <a:t> of</a:t>
            </a:r>
            <a:r>
              <a:rPr lang="en" sz="2400" dirty="0" smtClean="0">
                <a:cs typeface="Times New Roman" panose="02020603050405020304" pitchFamily="18" charset="0"/>
              </a:rPr>
              <a:t>   diagnosi</a:t>
            </a:r>
            <a:r>
              <a:rPr lang="sr-Latn-RS" sz="2400" dirty="0" smtClean="0">
                <a:cs typeface="Times New Roman" panose="02020603050405020304" pitchFamily="18" charset="0"/>
              </a:rPr>
              <a:t>s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endParaRPr lang="sr-Latn-CS" b="1" dirty="0" smtClean="0"/>
          </a:p>
          <a:p>
            <a:pPr marL="0" indent="0" eaLnBrk="1" hangingPunct="1">
              <a:lnSpc>
                <a:spcPct val="90000"/>
              </a:lnSpc>
              <a:buFont typeface="Lucida Grande" charset="0"/>
              <a:buChar char="•"/>
            </a:pPr>
            <a:r>
              <a:rPr lang="en" sz="2400" dirty="0" smtClean="0"/>
              <a:t> </a:t>
            </a:r>
            <a:r>
              <a:rPr lang="en" sz="2400" b="1" dirty="0" smtClean="0">
                <a:cs typeface="Times New Roman" panose="02020603050405020304" pitchFamily="18" charset="0"/>
              </a:rPr>
              <a:t>Imperfect golden standard</a:t>
            </a:r>
            <a:endParaRPr lang="sr-Latn-CS" sz="2400" b="1" dirty="0" smtClean="0">
              <a:cs typeface="Times New Roman" panose="02020603050405020304" pitchFamily="18" charset="0"/>
            </a:endParaRPr>
          </a:p>
          <a:p>
            <a:pPr marL="800100" lvl="1" indent="-266700" eaLnBrk="1" hangingPunct="1">
              <a:lnSpc>
                <a:spcPct val="90000"/>
              </a:lnSpc>
              <a:buFont typeface="Lucida Grande" charset="0"/>
              <a:buChar char="•"/>
            </a:pPr>
            <a:endParaRPr lang="en-US" sz="2300" i="1" dirty="0" smtClean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sz="half" idx="1"/>
          </p:nvPr>
        </p:nvSpPr>
        <p:spPr>
          <a:xfrm>
            <a:off x="725488" y="1117600"/>
            <a:ext cx="5130800" cy="4940300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Radiographic </a:t>
            </a:r>
            <a:r>
              <a:rPr lang="sr-Latn-RS" sz="2400" dirty="0" smtClean="0">
                <a:cs typeface="Times New Roman" pitchFamily="18" charset="0"/>
              </a:rPr>
              <a:t>finding</a:t>
            </a:r>
            <a:r>
              <a:rPr lang="en" sz="2400" dirty="0" smtClean="0">
                <a:cs typeface="Times New Roman" pitchFamily="18" charset="0"/>
              </a:rPr>
              <a:t> </a:t>
            </a:r>
            <a:r>
              <a:rPr lang="sr-Latn-RS" sz="2400" dirty="0" smtClean="0">
                <a:cs typeface="Times New Roman" pitchFamily="18" charset="0"/>
              </a:rPr>
              <a:t>does </a:t>
            </a:r>
            <a:r>
              <a:rPr lang="en" sz="2400" dirty="0" smtClean="0">
                <a:cs typeface="Times New Roman" pitchFamily="18" charset="0"/>
              </a:rPr>
              <a:t>not enable reliably </a:t>
            </a:r>
            <a:r>
              <a:rPr lang="sr-Latn-RS" sz="2400" dirty="0" smtClean="0">
                <a:cs typeface="Times New Roman" pitchFamily="18" charset="0"/>
              </a:rPr>
              <a:t>the </a:t>
            </a:r>
            <a:r>
              <a:rPr lang="en" sz="2400" dirty="0" smtClean="0">
                <a:cs typeface="Times New Roman" pitchFamily="18" charset="0"/>
              </a:rPr>
              <a:t>prediction </a:t>
            </a:r>
            <a:r>
              <a:rPr lang="sr-Latn-RS" sz="2400" dirty="0" smtClean="0">
                <a:cs typeface="Times New Roman" pitchFamily="18" charset="0"/>
              </a:rPr>
              <a:t>of </a:t>
            </a:r>
            <a:r>
              <a:rPr lang="en" sz="2400" dirty="0" smtClean="0">
                <a:cs typeface="Times New Roman" pitchFamily="18" charset="0"/>
              </a:rPr>
              <a:t>etiological causative agent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Presence</a:t>
            </a:r>
            <a:r>
              <a:rPr lang="sr-Latn-RS" sz="2400" dirty="0" smtClean="0">
                <a:cs typeface="Times New Roman" pitchFamily="18" charset="0"/>
              </a:rPr>
              <a:t> of</a:t>
            </a:r>
            <a:r>
              <a:rPr lang="en" sz="2400" dirty="0" smtClean="0">
                <a:cs typeface="Times New Roman" pitchFamily="18" charset="0"/>
              </a:rPr>
              <a:t> multilobular infiltrate</a:t>
            </a:r>
            <a:r>
              <a:rPr lang="sr-Latn-RS" sz="2400" dirty="0" smtClean="0">
                <a:cs typeface="Times New Roman" pitchFamily="18" charset="0"/>
              </a:rPr>
              <a:t>s</a:t>
            </a:r>
            <a:r>
              <a:rPr lang="en" sz="2400" dirty="0" smtClean="0">
                <a:cs typeface="Times New Roman" pitchFamily="18" charset="0"/>
              </a:rPr>
              <a:t> demands hospitalization</a:t>
            </a:r>
            <a:endParaRPr lang="sr-Latn-C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sr-Latn-RS" sz="2400" dirty="0" smtClean="0">
                <a:cs typeface="Times New Roman" pitchFamily="18" charset="0"/>
              </a:rPr>
              <a:t>The </a:t>
            </a:r>
            <a:r>
              <a:rPr lang="en" sz="2400" dirty="0" smtClean="0">
                <a:cs typeface="Times New Roman" pitchFamily="18" charset="0"/>
              </a:rPr>
              <a:t>withdraw</a:t>
            </a:r>
            <a:r>
              <a:rPr lang="sr-Latn-RS" sz="2400" dirty="0" smtClean="0">
                <a:cs typeface="Times New Roman" pitchFamily="18" charset="0"/>
              </a:rPr>
              <a:t>al is often slower</a:t>
            </a:r>
            <a:r>
              <a:rPr lang="en" sz="2400" dirty="0" smtClean="0">
                <a:cs typeface="Times New Roman" pitchFamily="18" charset="0"/>
              </a:rPr>
              <a:t> </a:t>
            </a:r>
            <a:r>
              <a:rPr lang="sr-Latn-RS" sz="2400" dirty="0" smtClean="0">
                <a:cs typeface="Times New Roman" pitchFamily="18" charset="0"/>
              </a:rPr>
              <a:t>than</a:t>
            </a:r>
            <a:r>
              <a:rPr lang="en" sz="2400" dirty="0" smtClean="0">
                <a:cs typeface="Times New Roman" pitchFamily="18" charset="0"/>
              </a:rPr>
              <a:t> the clinical improvement</a:t>
            </a:r>
            <a:endParaRPr lang="sr-Latn-C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Radiography </a:t>
            </a:r>
            <a:r>
              <a:rPr lang="sr-Latn-RS" sz="2400" dirty="0" smtClean="0">
                <a:cs typeface="Times New Roman" pitchFamily="18" charset="0"/>
              </a:rPr>
              <a:t>is</a:t>
            </a:r>
            <a:r>
              <a:rPr lang="en" sz="2400" dirty="0" smtClean="0">
                <a:cs typeface="Times New Roman" pitchFamily="18" charset="0"/>
              </a:rPr>
              <a:t> repeat</a:t>
            </a:r>
            <a:r>
              <a:rPr lang="sr-Latn-RS" sz="2400" dirty="0" smtClean="0">
                <a:cs typeface="Times New Roman" pitchFamily="18" charset="0"/>
              </a:rPr>
              <a:t>ed</a:t>
            </a:r>
            <a:r>
              <a:rPr lang="en" sz="2400" dirty="0" smtClean="0">
                <a:cs typeface="Times New Roman" pitchFamily="18" charset="0"/>
              </a:rPr>
              <a:t> after 6 weeks if </a:t>
            </a:r>
            <a:r>
              <a:rPr lang="sr-Latn-RS" sz="2400" dirty="0" smtClean="0">
                <a:cs typeface="Times New Roman" pitchFamily="18" charset="0"/>
              </a:rPr>
              <a:t>the </a:t>
            </a:r>
            <a:r>
              <a:rPr lang="en" sz="2400" dirty="0" smtClean="0">
                <a:cs typeface="Times New Roman" pitchFamily="18" charset="0"/>
              </a:rPr>
              <a:t>clinical</a:t>
            </a:r>
            <a:r>
              <a:rPr lang="sr-Latn-RS" sz="2400" dirty="0" smtClean="0">
                <a:cs typeface="Times New Roman" pitchFamily="18" charset="0"/>
              </a:rPr>
              <a:t> </a:t>
            </a:r>
            <a:r>
              <a:rPr lang="en" sz="2400" dirty="0" smtClean="0">
                <a:cs typeface="Times New Roman" pitchFamily="18" charset="0"/>
              </a:rPr>
              <a:t>answer</a:t>
            </a:r>
            <a:r>
              <a:rPr lang="sr-Latn-RS" sz="2400" dirty="0" smtClean="0">
                <a:cs typeface="Times New Roman" pitchFamily="18" charset="0"/>
              </a:rPr>
              <a:t> is good</a:t>
            </a:r>
            <a:endParaRPr lang="sr-Cyrl-C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CT </a:t>
            </a:r>
            <a:r>
              <a:rPr lang="sr-Latn-RS" sz="2400" dirty="0" smtClean="0">
                <a:cs typeface="Times New Roman" pitchFamily="18" charset="0"/>
              </a:rPr>
              <a:t>is performed </a:t>
            </a:r>
            <a:r>
              <a:rPr lang="en" sz="2400" dirty="0" smtClean="0">
                <a:cs typeface="Times New Roman" pitchFamily="18" charset="0"/>
              </a:rPr>
              <a:t>only </a:t>
            </a:r>
            <a:r>
              <a:rPr lang="sr-Latn-RS" sz="2400" dirty="0" smtClean="0">
                <a:cs typeface="Times New Roman" pitchFamily="18" charset="0"/>
              </a:rPr>
              <a:t>in cases of</a:t>
            </a:r>
            <a:r>
              <a:rPr lang="en" sz="2400" dirty="0" smtClean="0">
                <a:cs typeface="Times New Roman" pitchFamily="18" charset="0"/>
              </a:rPr>
              <a:t> complicated pneumonia or </a:t>
            </a:r>
            <a:r>
              <a:rPr lang="sr-Latn-RS" sz="2400" dirty="0" smtClean="0">
                <a:cs typeface="Times New Roman" pitchFamily="18" charset="0"/>
              </a:rPr>
              <a:t>in high risk from</a:t>
            </a:r>
            <a:r>
              <a:rPr lang="en" sz="2400" dirty="0" smtClean="0">
                <a:cs typeface="Times New Roman" pitchFamily="18" charset="0"/>
              </a:rPr>
              <a:t> the malignant diseases (smokers , </a:t>
            </a:r>
            <a:r>
              <a:rPr lang="sr-Latn-RS" sz="2400" dirty="0" smtClean="0">
                <a:cs typeface="Times New Roman" pitchFamily="18" charset="0"/>
              </a:rPr>
              <a:t>age more than</a:t>
            </a:r>
            <a:r>
              <a:rPr lang="en" sz="2400" dirty="0" smtClean="0">
                <a:cs typeface="Times New Roman" pitchFamily="18" charset="0"/>
              </a:rPr>
              <a:t> 50 year</a:t>
            </a:r>
            <a:r>
              <a:rPr lang="sr-Latn-RS" sz="2400" dirty="0" smtClean="0">
                <a:cs typeface="Times New Roman" pitchFamily="18" charset="0"/>
              </a:rPr>
              <a:t>s</a:t>
            </a:r>
            <a:r>
              <a:rPr lang="en" sz="2400" dirty="0" smtClean="0">
                <a:cs typeface="Times New Roman" pitchFamily="18" charset="0"/>
              </a:rPr>
              <a:t>)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sz="2400" b="1" dirty="0" smtClean="0"/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374650" y="415925"/>
            <a:ext cx="9539288" cy="646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" sz="3600" b="1" dirty="0" err="1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Radiographic</a:t>
            </a: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sz="3600" b="1" dirty="0" err="1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examinations</a:t>
            </a:r>
            <a:endParaRPr lang="en-US" sz="3600" b="1" dirty="0" smtClean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50180" name="Picture 4" descr="FIG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138" y="1901825"/>
            <a:ext cx="3475037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0" y="260350"/>
            <a:ext cx="10287000" cy="977900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z="280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Radiological diagnosis should be supplemented with laboratory and microbiological analyses</a:t>
            </a:r>
            <a:endParaRPr lang="en-IN" sz="2800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pic>
        <p:nvPicPr>
          <p:cNvPr id="52227" name="Picture 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7075" y="1320800"/>
            <a:ext cx="4198938" cy="4387850"/>
          </a:xfrm>
        </p:spPr>
      </p:pic>
      <p:pic>
        <p:nvPicPr>
          <p:cNvPr id="52228" name="Picture 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05425" y="1320800"/>
            <a:ext cx="4344988" cy="4387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20688" y="384175"/>
            <a:ext cx="9445625" cy="927100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altLang="zh-TW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Lab analysis</a:t>
            </a:r>
            <a:endParaRPr lang="zh-TW" altLang="en-US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771525" y="1611313"/>
            <a:ext cx="8715375" cy="40624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" altLang="zh-TW" sz="2000" dirty="0" smtClean="0">
                <a:cs typeface="Times New Roman" panose="02020603050405020304" pitchFamily="18" charset="0"/>
              </a:rPr>
              <a:t> </a:t>
            </a:r>
            <a:endParaRPr lang="en-US" altLang="zh-TW" dirty="0" smtClean="0">
              <a:cs typeface="Times New Roman" panose="02020603050405020304" pitchFamily="18" charset="0"/>
            </a:endParaRPr>
          </a:p>
          <a:p>
            <a:r>
              <a:rPr lang="sr-Latn-RS" altLang="zh-TW" dirty="0" smtClean="0">
                <a:cs typeface="Times New Roman" panose="02020603050405020304" pitchFamily="18" charset="0"/>
              </a:rPr>
              <a:t>Blood</a:t>
            </a:r>
            <a:r>
              <a:rPr lang="en" altLang="zh-TW" dirty="0" smtClean="0">
                <a:cs typeface="Times New Roman" panose="02020603050405020304" pitchFamily="18" charset="0"/>
              </a:rPr>
              <a:t> leukocyte</a:t>
            </a:r>
            <a:r>
              <a:rPr lang="sr-Latn-RS" altLang="zh-TW" dirty="0" smtClean="0">
                <a:cs typeface="Times New Roman" panose="02020603050405020304" pitchFamily="18" charset="0"/>
              </a:rPr>
              <a:t> count</a:t>
            </a:r>
            <a:endParaRPr lang="en" altLang="zh-TW" dirty="0" smtClean="0">
              <a:cs typeface="Times New Roman" panose="02020603050405020304" pitchFamily="18" charset="0"/>
            </a:endParaRPr>
          </a:p>
          <a:p>
            <a:r>
              <a:rPr lang="en" altLang="zh-TW" dirty="0" smtClean="0">
                <a:cs typeface="Times New Roman" panose="02020603050405020304" pitchFamily="18" charset="0"/>
              </a:rPr>
              <a:t>CRP</a:t>
            </a:r>
          </a:p>
          <a:p>
            <a:r>
              <a:rPr lang="sr-Latn-RS" altLang="zh-TW" dirty="0" smtClean="0">
                <a:cs typeface="Times New Roman" panose="02020603050405020304" pitchFamily="18" charset="0"/>
              </a:rPr>
              <a:t>sputum</a:t>
            </a:r>
            <a:r>
              <a:rPr lang="en" altLang="zh-TW" dirty="0" smtClean="0">
                <a:cs typeface="Times New Roman" panose="02020603050405020304" pitchFamily="18" charset="0"/>
              </a:rPr>
              <a:t> culture</a:t>
            </a:r>
          </a:p>
          <a:p>
            <a:r>
              <a:rPr lang="en" altLang="zh-TW" dirty="0" smtClean="0">
                <a:cs typeface="Times New Roman" panose="02020603050405020304" pitchFamily="18" charset="0"/>
              </a:rPr>
              <a:t>blood culture</a:t>
            </a:r>
          </a:p>
          <a:p>
            <a:r>
              <a:rPr lang="en" altLang="zh-TW" dirty="0" smtClean="0">
                <a:cs typeface="Times New Roman" panose="02020603050405020304" pitchFamily="18" charset="0"/>
              </a:rPr>
              <a:t>analysis of pleural effusion</a:t>
            </a:r>
          </a:p>
          <a:p>
            <a:r>
              <a:rPr lang="en" altLang="zh-TW" dirty="0" smtClean="0">
                <a:cs typeface="Times New Roman" panose="02020603050405020304" pitchFamily="18" charset="0"/>
              </a:rPr>
              <a:t>serological analysis</a:t>
            </a:r>
          </a:p>
          <a:p>
            <a:r>
              <a:rPr lang="en" altLang="zh-TW" dirty="0" smtClean="0">
                <a:cs typeface="Times New Roman" panose="02020603050405020304" pitchFamily="18" charset="0"/>
              </a:rPr>
              <a:t>PCR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" altLang="zh-TW" sz="2000" dirty="0" smtClean="0">
                <a:cs typeface="Times New Roman" panose="02020603050405020304" pitchFamily="18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" altLang="zh-TW" sz="2000" i="1" dirty="0" smtClean="0">
                <a:cs typeface="Times New Roman" panose="02020603050405020304" pitchFamily="18" charset="0"/>
              </a:rPr>
              <a:t>-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371475"/>
            <a:ext cx="9402762" cy="823913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Microbiological examinations</a:t>
            </a:r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668338" y="1444625"/>
            <a:ext cx="6138862" cy="4056063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marL="265176" indent="-265176" eaLnBrk="1" fontAlgn="auto" hangingPunct="1">
              <a:lnSpc>
                <a:spcPct val="75000"/>
              </a:lnSpc>
              <a:spcAft>
                <a:spcPts val="0"/>
              </a:spcAft>
              <a:buFont typeface="Wingdings 2"/>
              <a:buChar char=""/>
              <a:defRPr/>
            </a:pPr>
            <a:endParaRPr lang="sr-Latn-CS" dirty="0" smtClean="0"/>
          </a:p>
          <a:p>
            <a:pPr marL="265176" indent="-265176" eaLnBrk="1" fontAlgn="auto" hangingPunct="1">
              <a:lnSpc>
                <a:spcPct val="120000"/>
              </a:lnSpc>
              <a:spcBef>
                <a:spcPct val="80000"/>
              </a:spcBef>
              <a:spcAft>
                <a:spcPts val="0"/>
              </a:spcAft>
              <a:buClr>
                <a:srgbClr val="A89EDA"/>
              </a:buClr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IDSA </a:t>
            </a:r>
            <a:r>
              <a:rPr lang="sr-Latn-RS" dirty="0" smtClean="0">
                <a:cs typeface="Times New Roman" pitchFamily="18" charset="0"/>
              </a:rPr>
              <a:t>r</a:t>
            </a:r>
            <a:r>
              <a:rPr lang="en" dirty="0" smtClean="0">
                <a:cs typeface="Times New Roman" pitchFamily="18" charset="0"/>
              </a:rPr>
              <a:t>ecommend</a:t>
            </a:r>
            <a:r>
              <a:rPr lang="sr-Latn-RS" dirty="0" smtClean="0">
                <a:cs typeface="Times New Roman" pitchFamily="18" charset="0"/>
              </a:rPr>
              <a:t>s</a:t>
            </a:r>
            <a:r>
              <a:rPr lang="en" dirty="0" smtClean="0">
                <a:cs typeface="Times New Roman" pitchFamily="18" charset="0"/>
              </a:rPr>
              <a:t> routine sputum</a:t>
            </a:r>
            <a:r>
              <a:rPr lang="sr-Latn-RS" dirty="0" smtClean="0">
                <a:cs typeface="Times New Roman" pitchFamily="18" charset="0"/>
              </a:rPr>
              <a:t> examination</a:t>
            </a:r>
            <a:endParaRPr lang="sr-Latn-CS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120000"/>
              </a:lnSpc>
              <a:spcBef>
                <a:spcPct val="80000"/>
              </a:spcBef>
              <a:spcAft>
                <a:spcPts val="0"/>
              </a:spcAft>
              <a:buClr>
                <a:srgbClr val="A89EDA"/>
              </a:buClr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ATS </a:t>
            </a:r>
            <a:r>
              <a:rPr lang="sr-Latn-RS" dirty="0" smtClean="0">
                <a:cs typeface="Times New Roman" pitchFamily="18" charset="0"/>
              </a:rPr>
              <a:t>recommends examination </a:t>
            </a:r>
            <a:r>
              <a:rPr lang="en" dirty="0" smtClean="0">
                <a:cs typeface="Times New Roman" pitchFamily="18" charset="0"/>
              </a:rPr>
              <a:t>only </a:t>
            </a:r>
            <a:r>
              <a:rPr lang="sr-Latn-RS" dirty="0" smtClean="0">
                <a:cs typeface="Times New Roman" pitchFamily="18" charset="0"/>
              </a:rPr>
              <a:t>in case of possible</a:t>
            </a:r>
            <a:r>
              <a:rPr lang="en" dirty="0" smtClean="0">
                <a:cs typeface="Times New Roman" pitchFamily="18" charset="0"/>
              </a:rPr>
              <a:t> resistance (microbiological causative agents </a:t>
            </a:r>
            <a:r>
              <a:rPr lang="sr-Latn-RS" dirty="0" smtClean="0">
                <a:cs typeface="Times New Roman" pitchFamily="18" charset="0"/>
              </a:rPr>
              <a:t>are</a:t>
            </a:r>
            <a:r>
              <a:rPr lang="en" dirty="0" smtClean="0">
                <a:cs typeface="Times New Roman" pitchFamily="18" charset="0"/>
              </a:rPr>
              <a:t> discover</a:t>
            </a:r>
            <a:r>
              <a:rPr lang="sr-Latn-RS" dirty="0" smtClean="0">
                <a:cs typeface="Times New Roman" pitchFamily="18" charset="0"/>
              </a:rPr>
              <a:t>ed</a:t>
            </a:r>
            <a:r>
              <a:rPr lang="en" dirty="0" smtClean="0">
                <a:cs typeface="Times New Roman" pitchFamily="18" charset="0"/>
              </a:rPr>
              <a:t> in 40-50 % of patients, 3-40% atypical microorganisms)</a:t>
            </a:r>
          </a:p>
          <a:p>
            <a:pPr marL="265176" indent="-265176" eaLnBrk="1" fontAlgn="auto" hangingPunct="1">
              <a:lnSpc>
                <a:spcPct val="75000"/>
              </a:lnSpc>
              <a:spcAft>
                <a:spcPts val="0"/>
              </a:spcAft>
              <a:buFontTx/>
              <a:buNone/>
              <a:defRPr/>
            </a:pPr>
            <a:endParaRPr lang="sr-Latn-CS" dirty="0" smtClean="0"/>
          </a:p>
          <a:p>
            <a:pPr marL="265176" indent="-265176" eaLnBrk="1" fontAlgn="auto" hangingPunct="1">
              <a:lnSpc>
                <a:spcPct val="75000"/>
              </a:lnSpc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</p:txBody>
      </p:sp>
      <p:pic>
        <p:nvPicPr>
          <p:cNvPr id="933891" name="Picture 3" descr="hm00363_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37375" y="2103438"/>
            <a:ext cx="2849563" cy="32083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33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3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33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5925" y="406400"/>
            <a:ext cx="9434513" cy="1122363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Diagnostics 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of 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pneumonia in hospital conditions</a:t>
            </a:r>
            <a:endParaRPr lang="en-US" dirty="0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503238" y="1528763"/>
            <a:ext cx="9258300" cy="4419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sl-SI" dirty="0" smtClean="0"/>
          </a:p>
          <a:p>
            <a:pPr eaLnBrk="1" hangingPunct="1">
              <a:lnSpc>
                <a:spcPct val="90000"/>
              </a:lnSpc>
            </a:pPr>
            <a:r>
              <a:rPr lang="sr-Latn-RS" sz="2400" dirty="0" smtClean="0">
                <a:cs typeface="Times New Roman" panose="02020603050405020304" pitchFamily="18" charset="0"/>
              </a:rPr>
              <a:t>Blood </a:t>
            </a:r>
            <a:r>
              <a:rPr lang="en" sz="2400" dirty="0" smtClean="0">
                <a:cs typeface="Times New Roman" panose="02020603050405020304" pitchFamily="18" charset="0"/>
              </a:rPr>
              <a:t>culture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RS" sz="2400" dirty="0" smtClean="0">
                <a:cs typeface="Times New Roman" panose="02020603050405020304" pitchFamily="18" charset="0"/>
              </a:rPr>
              <a:t>M</a:t>
            </a:r>
            <a:r>
              <a:rPr lang="en" sz="2400" dirty="0" smtClean="0">
                <a:cs typeface="Times New Roman" panose="02020603050405020304" pitchFamily="18" charset="0"/>
              </a:rPr>
              <a:t>easurement </a:t>
            </a:r>
            <a:r>
              <a:rPr lang="sr-Latn-RS" sz="2400" dirty="0" smtClean="0">
                <a:cs typeface="Times New Roman" panose="02020603050405020304" pitchFamily="18" charset="0"/>
              </a:rPr>
              <a:t>of</a:t>
            </a:r>
            <a:r>
              <a:rPr lang="en" sz="2400" dirty="0" smtClean="0">
                <a:cs typeface="Times New Roman" panose="02020603050405020304" pitchFamily="18" charset="0"/>
              </a:rPr>
              <a:t> </a:t>
            </a:r>
            <a:r>
              <a:rPr lang="sr-Latn-RS" sz="2400" dirty="0" smtClean="0">
                <a:cs typeface="Times New Roman" panose="02020603050405020304" pitchFamily="18" charset="0"/>
              </a:rPr>
              <a:t>oxygen </a:t>
            </a:r>
            <a:r>
              <a:rPr lang="en" sz="2400" dirty="0" smtClean="0">
                <a:cs typeface="Times New Roman" panose="02020603050405020304" pitchFamily="18" charset="0"/>
              </a:rPr>
              <a:t>saturation and analysis </a:t>
            </a:r>
            <a:r>
              <a:rPr lang="sr-Latn-RS" sz="2400" dirty="0" smtClean="0">
                <a:cs typeface="Times New Roman" panose="02020603050405020304" pitchFamily="18" charset="0"/>
              </a:rPr>
              <a:t>of </a:t>
            </a:r>
            <a:r>
              <a:rPr lang="en" sz="2400" dirty="0" smtClean="0">
                <a:cs typeface="Times New Roman" panose="02020603050405020304" pitchFamily="18" charset="0"/>
              </a:rPr>
              <a:t>respiratory gases in arterial blood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RS" sz="2400" dirty="0">
                <a:cs typeface="Times New Roman" panose="02020603050405020304" pitchFamily="18" charset="0"/>
              </a:rPr>
              <a:t>H</a:t>
            </a:r>
            <a:r>
              <a:rPr lang="en" sz="2400" dirty="0" smtClean="0">
                <a:cs typeface="Times New Roman" panose="02020603050405020304" pitchFamily="18" charset="0"/>
              </a:rPr>
              <a:t>ematolog</a:t>
            </a:r>
            <a:r>
              <a:rPr lang="sr-Latn-RS" sz="2400" dirty="0" smtClean="0">
                <a:cs typeface="Times New Roman" panose="02020603050405020304" pitchFamily="18" charset="0"/>
              </a:rPr>
              <a:t>y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RS" sz="2400" dirty="0">
                <a:cs typeface="Times New Roman" panose="02020603050405020304" pitchFamily="18" charset="0"/>
              </a:rPr>
              <a:t>B</a:t>
            </a:r>
            <a:r>
              <a:rPr lang="en" sz="2400" dirty="0" smtClean="0">
                <a:cs typeface="Times New Roman" panose="02020603050405020304" pitchFamily="18" charset="0"/>
              </a:rPr>
              <a:t>iochemi</a:t>
            </a:r>
            <a:r>
              <a:rPr lang="sr-Latn-RS" sz="2400" dirty="0" smtClean="0">
                <a:cs typeface="Times New Roman" panose="02020603050405020304" pitchFamily="18" charset="0"/>
              </a:rPr>
              <a:t>stry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RS" sz="2400" dirty="0">
                <a:cs typeface="Times New Roman" panose="02020603050405020304" pitchFamily="18" charset="0"/>
              </a:rPr>
              <a:t>P</a:t>
            </a:r>
            <a:r>
              <a:rPr lang="en" sz="2400" dirty="0" smtClean="0">
                <a:cs typeface="Times New Roman" panose="02020603050405020304" pitchFamily="18" charset="0"/>
              </a:rPr>
              <a:t>leurocentesis (</a:t>
            </a:r>
            <a:r>
              <a:rPr lang="sr-Latn-RS" sz="2400" dirty="0" smtClean="0">
                <a:cs typeface="Times New Roman" panose="02020603050405020304" pitchFamily="18" charset="0"/>
              </a:rPr>
              <a:t>in pleural effusion larger than </a:t>
            </a:r>
            <a:r>
              <a:rPr lang="en" sz="2400" dirty="0" smtClean="0">
                <a:cs typeface="Times New Roman" panose="02020603050405020304" pitchFamily="18" charset="0"/>
              </a:rPr>
              <a:t>10 mm in lateral decubitus)</a:t>
            </a:r>
          </a:p>
          <a:p>
            <a:pPr eaLnBrk="1" hangingPunct="1">
              <a:lnSpc>
                <a:spcPct val="90000"/>
              </a:lnSpc>
            </a:pPr>
            <a:r>
              <a:rPr lang="sr-Latn-RS" sz="2400" dirty="0">
                <a:cs typeface="Times New Roman" panose="02020603050405020304" pitchFamily="18" charset="0"/>
              </a:rPr>
              <a:t>S</a:t>
            </a:r>
            <a:r>
              <a:rPr lang="en" sz="2400" dirty="0" smtClean="0">
                <a:cs typeface="Times New Roman" panose="02020603050405020304" pitchFamily="18" charset="0"/>
              </a:rPr>
              <a:t>erolog</a:t>
            </a:r>
            <a:r>
              <a:rPr lang="sr-Latn-RS" sz="2400" dirty="0">
                <a:cs typeface="Times New Roman" panose="02020603050405020304" pitchFamily="18" charset="0"/>
              </a:rPr>
              <a:t>y</a:t>
            </a:r>
            <a:r>
              <a:rPr lang="en" sz="2400" dirty="0" smtClean="0">
                <a:cs typeface="Times New Roman" panose="02020603050405020304" pitchFamily="18" charset="0"/>
              </a:rPr>
              <a:t> – </a:t>
            </a:r>
            <a:r>
              <a:rPr lang="sr-Latn-RS" sz="2400" dirty="0" smtClean="0">
                <a:cs typeface="Times New Roman" panose="02020603050405020304" pitchFamily="18" charset="0"/>
              </a:rPr>
              <a:t>in the case of suspicion of</a:t>
            </a:r>
            <a:r>
              <a:rPr lang="en" sz="2400" dirty="0" smtClean="0">
                <a:cs typeface="Times New Roman" panose="02020603050405020304" pitchFamily="18" charset="0"/>
              </a:rPr>
              <a:t> "atypical causes" </a:t>
            </a:r>
            <a:r>
              <a:rPr lang="sr-Latn-RS" sz="2400" dirty="0" smtClean="0">
                <a:cs typeface="Times New Roman" panose="02020603050405020304" pitchFamily="18" charset="0"/>
              </a:rPr>
              <a:t>and</a:t>
            </a:r>
            <a:r>
              <a:rPr lang="en" sz="2400" dirty="0" smtClean="0">
                <a:cs typeface="Times New Roman" panose="02020603050405020304" pitchFamily="18" charset="0"/>
              </a:rPr>
              <a:t> unfavorable </a:t>
            </a:r>
            <a:r>
              <a:rPr lang="sr-Latn-RS" sz="2400" dirty="0" smtClean="0">
                <a:cs typeface="Times New Roman" panose="02020603050405020304" pitchFamily="18" charset="0"/>
              </a:rPr>
              <a:t>course of the </a:t>
            </a:r>
            <a:r>
              <a:rPr lang="en" sz="2400" dirty="0" smtClean="0">
                <a:cs typeface="Times New Roman" panose="02020603050405020304" pitchFamily="18" charset="0"/>
              </a:rPr>
              <a:t>disease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RS" sz="2400" dirty="0" smtClean="0">
                <a:cs typeface="Times New Roman" panose="02020603050405020304" pitchFamily="18" charset="0"/>
              </a:rPr>
              <a:t>Urinary</a:t>
            </a:r>
            <a:r>
              <a:rPr lang="en" sz="2400" dirty="0" smtClean="0">
                <a:cs typeface="Times New Roman" panose="02020603050405020304" pitchFamily="18" charset="0"/>
              </a:rPr>
              <a:t> antigen – </a:t>
            </a:r>
            <a:r>
              <a:rPr lang="sr-Latn-RS" sz="2400" dirty="0" smtClean="0">
                <a:cs typeface="Times New Roman" panose="02020603050405020304" pitchFamily="18" charset="0"/>
              </a:rPr>
              <a:t>in the case of suspicion of</a:t>
            </a:r>
            <a:r>
              <a:rPr lang="en" sz="2400" dirty="0" smtClean="0">
                <a:cs typeface="Times New Roman" panose="02020603050405020304" pitchFamily="18" charset="0"/>
              </a:rPr>
              <a:t> Legionella</a:t>
            </a:r>
            <a:r>
              <a:rPr lang="sr-Latn-RS" sz="2400" dirty="0" smtClean="0">
                <a:cs typeface="Times New Roman" panose="02020603050405020304" pitchFamily="18" charset="0"/>
              </a:rPr>
              <a:t> infection</a:t>
            </a:r>
            <a:endParaRPr lang="en" sz="2400" dirty="0" smtClean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22350" y="-30163"/>
            <a:ext cx="9258300" cy="1143001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" sz="4000" dirty="0" smtClean="0">
                <a:solidFill>
                  <a:schemeClr val="tx1"/>
                </a:solidFill>
                <a:effectLst/>
              </a:rPr>
              <a:t>Definition </a:t>
            </a:r>
            <a:r>
              <a:rPr lang="sr-Latn-RS" sz="4000" dirty="0" smtClean="0">
                <a:solidFill>
                  <a:schemeClr val="tx1"/>
                </a:solidFill>
                <a:effectLst/>
              </a:rPr>
              <a:t>of </a:t>
            </a:r>
            <a:r>
              <a:rPr lang="en" sz="4000" dirty="0" smtClean="0">
                <a:solidFill>
                  <a:schemeClr val="tx1"/>
                </a:solidFill>
                <a:effectLst/>
              </a:rPr>
              <a:t>pneumonia</a:t>
            </a:r>
            <a:endParaRPr lang="en-US" sz="4000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77825" y="1552575"/>
            <a:ext cx="7459663" cy="4559300"/>
          </a:xfrm>
        </p:spPr>
        <p:txBody>
          <a:bodyPr/>
          <a:lstStyle/>
          <a:p>
            <a:pPr eaLnBrk="1" hangingPunct="1"/>
            <a:r>
              <a:rPr lang="en" sz="2400" dirty="0" smtClean="0"/>
              <a:t>Pneumonia is</a:t>
            </a:r>
            <a:r>
              <a:rPr lang="sr-Latn-RS" sz="2400" dirty="0" smtClean="0"/>
              <a:t> an</a:t>
            </a:r>
            <a:r>
              <a:rPr lang="en" sz="2400" dirty="0" smtClean="0"/>
              <a:t> inflammatory process </a:t>
            </a:r>
            <a:r>
              <a:rPr lang="sr-Latn-RS" sz="2400" dirty="0" smtClean="0"/>
              <a:t>which affects </a:t>
            </a:r>
            <a:r>
              <a:rPr lang="en" sz="2400" dirty="0" smtClean="0"/>
              <a:t>parts</a:t>
            </a:r>
            <a:r>
              <a:rPr lang="sr-Latn-RS" sz="2400" dirty="0" smtClean="0"/>
              <a:t> of the</a:t>
            </a:r>
            <a:r>
              <a:rPr lang="en" sz="2400" dirty="0" smtClean="0"/>
              <a:t> lungs distally from the terminal bronchiola </a:t>
            </a:r>
            <a:r>
              <a:rPr lang="sr-Latn-RS" sz="2400" dirty="0" smtClean="0"/>
              <a:t>- </a:t>
            </a:r>
            <a:r>
              <a:rPr lang="en" sz="2400" dirty="0" smtClean="0"/>
              <a:t> alveolar ducts, saccules, alveoli and / or pulmonary interstitium</a:t>
            </a:r>
            <a:endParaRPr lang="en-GB" sz="2400" dirty="0" smtClean="0"/>
          </a:p>
          <a:p>
            <a:pPr eaLnBrk="1" hangingPunct="1"/>
            <a:endParaRPr lang="en-US" dirty="0" smtClean="0"/>
          </a:p>
        </p:txBody>
      </p:sp>
      <p:pic>
        <p:nvPicPr>
          <p:cNvPr id="20484" name="ClipArt Placeholder 4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21338" y="2844800"/>
            <a:ext cx="3859212" cy="34956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3138" y="1485900"/>
            <a:ext cx="4092575" cy="4254500"/>
          </a:xfrm>
        </p:spPr>
      </p:pic>
      <p:sp>
        <p:nvSpPr>
          <p:cNvPr id="5529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218113" y="1485900"/>
            <a:ext cx="4800600" cy="4495800"/>
          </a:xfrm>
        </p:spPr>
        <p:txBody>
          <a:bodyPr/>
          <a:lstStyle/>
          <a:p>
            <a:pPr eaLnBrk="1" hangingPunct="1">
              <a:defRPr/>
            </a:pPr>
            <a:r>
              <a:rPr lang="en" sz="2400" dirty="0" err="1" smtClean="0">
                <a:cs typeface="Times New Roman" panose="02020603050405020304" pitchFamily="18" charset="0"/>
              </a:rPr>
              <a:t>Blood cultures </a:t>
            </a:r>
            <a:r>
              <a:rPr lang="en" sz="2400" dirty="0" smtClean="0">
                <a:cs typeface="Times New Roman" panose="02020603050405020304" pitchFamily="18" charset="0"/>
              </a:rPr>
              <a:t>in the </a:t>
            </a:r>
            <a:r>
              <a:rPr lang="en" sz="2400" dirty="0" err="1" smtClean="0">
                <a:cs typeface="Times New Roman" panose="02020603050405020304" pitchFamily="18" charset="0"/>
              </a:rPr>
              <a:t>first </a:t>
            </a:r>
            <a:r>
              <a:rPr lang="en" sz="2400" dirty="0" smtClean="0">
                <a:cs typeface="Times New Roman" panose="02020603050405020304" pitchFamily="18" charset="0"/>
              </a:rPr>
              <a:t>24 </a:t>
            </a:r>
            <a:r>
              <a:rPr lang="en" sz="2400" dirty="0" err="1" smtClean="0">
                <a:cs typeface="Times New Roman" panose="02020603050405020304" pitchFamily="18" charset="0"/>
              </a:rPr>
              <a:t>hours</a:t>
            </a:r>
            <a:r>
              <a:rPr lang="en" sz="2400" dirty="0" smtClean="0">
                <a:cs typeface="Times New Roman" panose="02020603050405020304" pitchFamily="18" charset="0"/>
              </a:rPr>
              <a:t> </a:t>
            </a:r>
            <a:r>
              <a:rPr lang="en" sz="2400" dirty="0" err="1" smtClean="0">
                <a:cs typeface="Times New Roman" panose="02020603050405020304" pitchFamily="18" charset="0"/>
              </a:rPr>
              <a:t>before</a:t>
            </a:r>
            <a:r>
              <a:rPr lang="en" sz="2400" dirty="0" smtClean="0">
                <a:cs typeface="Times New Roman" panose="02020603050405020304" pitchFamily="18" charset="0"/>
              </a:rPr>
              <a:t> starting </a:t>
            </a:r>
            <a:r>
              <a:rPr lang="en" sz="2400" dirty="0" err="1" smtClean="0">
                <a:cs typeface="Times New Roman" panose="02020603050405020304" pitchFamily="18" charset="0"/>
              </a:rPr>
              <a:t>the initial</a:t>
            </a:r>
            <a:r>
              <a:rPr lang="en" sz="2400" dirty="0" smtClean="0">
                <a:cs typeface="Times New Roman" panose="02020603050405020304" pitchFamily="18" charset="0"/>
              </a:rPr>
              <a:t> </a:t>
            </a:r>
            <a:r>
              <a:rPr lang="en" sz="2400" dirty="0" err="1" smtClean="0">
                <a:cs typeface="Times New Roman" panose="02020603050405020304" pitchFamily="18" charset="0"/>
              </a:rPr>
              <a:t>antibiotics</a:t>
            </a:r>
            <a:r>
              <a:rPr lang="en" sz="2400" dirty="0" smtClean="0">
                <a:cs typeface="Times New Roman" panose="02020603050405020304" pitchFamily="18" charset="0"/>
              </a:rPr>
              <a:t> </a:t>
            </a:r>
            <a:r>
              <a:rPr lang="en" sz="2400" dirty="0" err="1" smtClean="0">
                <a:cs typeface="Times New Roman" panose="02020603050405020304" pitchFamily="18" charset="0"/>
              </a:rPr>
              <a:t>therapy</a:t>
            </a:r>
            <a:endParaRPr lang="sr-Cyrl-RS" sz="2400" dirty="0" smtClean="0">
              <a:cs typeface="Times New Roman" panose="02020603050405020304" pitchFamily="18" charset="0"/>
            </a:endParaRPr>
          </a:p>
          <a:p>
            <a:pPr marL="0" indent="0" eaLnBrk="1" hangingPunct="1">
              <a:buFont typeface="Wingdings 2" panose="05020102010507070707" pitchFamily="18" charset="2"/>
              <a:buNone/>
              <a:defRPr/>
            </a:pPr>
            <a:endParaRPr lang="en-US" sz="2400" dirty="0" smtClean="0"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" sz="2400" dirty="0" smtClean="0">
                <a:cs typeface="Times New Roman" panose="02020603050405020304" pitchFamily="18" charset="0"/>
              </a:rPr>
              <a:t>Blood cultures are positive in 5-14% of hospitalized patients</a:t>
            </a:r>
            <a:r>
              <a:rPr lang="sr-Latn-RS" sz="2400" dirty="0">
                <a:cs typeface="Times New Roman" panose="02020603050405020304" pitchFamily="18" charset="0"/>
              </a:rPr>
              <a:t> </a:t>
            </a:r>
            <a:r>
              <a:rPr lang="en" sz="2400" dirty="0" smtClean="0">
                <a:cs typeface="Times New Roman" panose="02020603050405020304" pitchFamily="18" charset="0"/>
              </a:rPr>
              <a:t>with CAP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en-IN" dirty="0" smtClean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34975" y="361950"/>
            <a:ext cx="9405938" cy="977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lnSpc>
                <a:spcPct val="75000"/>
              </a:lnSpc>
              <a:defRPr/>
            </a:pPr>
            <a:r>
              <a:rPr lang="en" sz="3600" b="1" kern="0" dirty="0">
                <a:solidFill>
                  <a:schemeClr val="accent1"/>
                </a:solidFill>
                <a:latin typeface="+mj-lt"/>
                <a:ea typeface="+mj-ea"/>
                <a:cs typeface="Times New Roman" pitchFamily="18" charset="0"/>
              </a:rPr>
              <a:t>Diagnostics </a:t>
            </a:r>
            <a:r>
              <a:rPr lang="sr-Latn-RS" sz="3600" b="1" kern="0" dirty="0" smtClean="0">
                <a:solidFill>
                  <a:schemeClr val="accent1"/>
                </a:solidFill>
                <a:latin typeface="+mj-lt"/>
                <a:ea typeface="+mj-ea"/>
                <a:cs typeface="Times New Roman" pitchFamily="18" charset="0"/>
              </a:rPr>
              <a:t>of </a:t>
            </a:r>
            <a:r>
              <a:rPr lang="en" sz="3600" b="1" kern="0" dirty="0" smtClean="0">
                <a:solidFill>
                  <a:schemeClr val="accent1"/>
                </a:solidFill>
                <a:latin typeface="+mj-lt"/>
                <a:ea typeface="+mj-ea"/>
                <a:cs typeface="Times New Roman" pitchFamily="18" charset="0"/>
              </a:rPr>
              <a:t>pneumonia </a:t>
            </a:r>
            <a:r>
              <a:rPr lang="en" sz="3600" b="1" kern="0" dirty="0">
                <a:solidFill>
                  <a:schemeClr val="accent1"/>
                </a:solidFill>
                <a:latin typeface="+mj-lt"/>
                <a:ea typeface="+mj-ea"/>
                <a:cs typeface="Times New Roman" pitchFamily="18" charset="0"/>
              </a:rPr>
              <a:t>in hospital conditions</a:t>
            </a:r>
            <a:endParaRPr lang="en-US" sz="3600" b="1" kern="0" dirty="0">
              <a:solidFill>
                <a:schemeClr val="accent1"/>
              </a:solidFill>
              <a:latin typeface="+mj-lt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6563" y="382588"/>
            <a:ext cx="9382125" cy="885825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Diagnosis of atypical pneumonia</a:t>
            </a:r>
            <a:endParaRPr lang="en-IN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pic>
        <p:nvPicPr>
          <p:cNvPr id="57347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4063" y="1431925"/>
            <a:ext cx="4238625" cy="4341813"/>
          </a:xfrm>
          <a:noFill/>
        </p:spPr>
      </p:pic>
      <p:sp>
        <p:nvSpPr>
          <p:cNvPr id="8909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021263" y="1431925"/>
            <a:ext cx="4876800" cy="4664075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Serological analysis – </a:t>
            </a:r>
            <a:r>
              <a:rPr lang="sr-Latn-RS" sz="2400" dirty="0" smtClean="0">
                <a:cs typeface="Times New Roman" pitchFamily="18" charset="0"/>
              </a:rPr>
              <a:t>in suspicion of</a:t>
            </a:r>
            <a:r>
              <a:rPr lang="en" sz="2400" dirty="0" smtClean="0">
                <a:cs typeface="Times New Roman" pitchFamily="18" charset="0"/>
              </a:rPr>
              <a:t> "atypical causes" </a:t>
            </a:r>
            <a:r>
              <a:rPr lang="sr-Latn-RS" sz="2400" dirty="0" smtClean="0">
                <a:cs typeface="Times New Roman" pitchFamily="18" charset="0"/>
              </a:rPr>
              <a:t>and</a:t>
            </a:r>
            <a:r>
              <a:rPr lang="en" sz="2400" dirty="0" smtClean="0">
                <a:cs typeface="Times New Roman" pitchFamily="18" charset="0"/>
              </a:rPr>
              <a:t> unfavorable </a:t>
            </a:r>
            <a:r>
              <a:rPr lang="sr-Latn-RS" sz="2400" dirty="0" smtClean="0">
                <a:cs typeface="Times New Roman" pitchFamily="18" charset="0"/>
              </a:rPr>
              <a:t>course of the </a:t>
            </a:r>
            <a:r>
              <a:rPr lang="en" sz="2400" dirty="0" smtClean="0">
                <a:cs typeface="Times New Roman" pitchFamily="18" charset="0"/>
              </a:rPr>
              <a:t>disease</a:t>
            </a:r>
            <a:endParaRPr lang="sr-Cyrl-RS" sz="2400" dirty="0" smtClean="0">
              <a:cs typeface="Times New Roman" pitchFamily="18" charset="0"/>
            </a:endParaRP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endParaRPr lang="sl-SI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Serological analyzes assess a significant increase in the antibody titer</a:t>
            </a: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endParaRPr lang="sl-SI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Urinary antigen – </a:t>
            </a:r>
            <a:r>
              <a:rPr lang="sr-Latn-RS" sz="2400" dirty="0" smtClean="0">
                <a:cs typeface="Times New Roman" pitchFamily="18" charset="0"/>
              </a:rPr>
              <a:t>in suspicion of </a:t>
            </a:r>
            <a:r>
              <a:rPr lang="en" sz="2400" dirty="0" smtClean="0">
                <a:cs typeface="Times New Roman" pitchFamily="18" charset="0"/>
              </a:rPr>
              <a:t>Legionella</a:t>
            </a:r>
            <a:r>
              <a:rPr lang="sr-Latn-RS" sz="2400" dirty="0" smtClean="0">
                <a:cs typeface="Times New Roman" pitchFamily="18" charset="0"/>
              </a:rPr>
              <a:t> infection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IN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 bwMode="auto">
          <a:xfrm>
            <a:off x="392113" y="423863"/>
            <a:ext cx="8162925" cy="936625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Acute phase proteins - CRP</a:t>
            </a:r>
            <a:endParaRPr lang="en-US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58371" name="Content Placeholder 2"/>
          <p:cNvSpPr>
            <a:spLocks noGrp="1"/>
          </p:cNvSpPr>
          <p:nvPr>
            <p:ph idx="1"/>
          </p:nvPr>
        </p:nvSpPr>
        <p:spPr>
          <a:xfrm>
            <a:off x="392113" y="1957388"/>
            <a:ext cx="9478962" cy="4225925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It increases in the first 6-10 hours, before clinical signs </a:t>
            </a:r>
            <a:r>
              <a:rPr lang="sr-Latn-RS" sz="2400" dirty="0" smtClean="0">
                <a:cs typeface="Times New Roman" panose="02020603050405020304" pitchFamily="18" charset="0"/>
              </a:rPr>
              <a:t>and symptoms </a:t>
            </a:r>
            <a:r>
              <a:rPr lang="en" sz="2400" dirty="0" smtClean="0">
                <a:cs typeface="Times New Roman" panose="02020603050405020304" pitchFamily="18" charset="0"/>
              </a:rPr>
              <a:t>of infection</a:t>
            </a:r>
            <a:r>
              <a:rPr lang="sr-Latn-RS" sz="2400" dirty="0" smtClean="0">
                <a:cs typeface="Times New Roman" panose="02020603050405020304" pitchFamily="18" charset="0"/>
              </a:rPr>
              <a:t> appear</a:t>
            </a:r>
            <a:endParaRPr lang="en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It is synthesized in the liver under the influence of IL-1, IL-6 and TNF- α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The most important indicator of the response of the acute phase of inflammation and the most important marker of inflammation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The level doubles every 8 hours and reaches the highest concentration in the first 24-48 hours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CRP is correlated with the severity of the infection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50% drop in CRP is expected after 4-5 days of hospitalization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CRP &lt; 20</a:t>
            </a:r>
            <a:r>
              <a:rPr lang="sr-Latn-RS" sz="2400" dirty="0" smtClean="0">
                <a:cs typeface="Times New Roman" panose="02020603050405020304" pitchFamily="18" charset="0"/>
              </a:rPr>
              <a:t>:</a:t>
            </a:r>
            <a:r>
              <a:rPr lang="en" sz="2400" dirty="0" smtClean="0">
                <a:cs typeface="Times New Roman" panose="02020603050405020304" pitchFamily="18" charset="0"/>
              </a:rPr>
              <a:t> less likely pneumonia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CRP &gt; 100</a:t>
            </a:r>
            <a:r>
              <a:rPr lang="sr-Latn-RS" sz="2400" dirty="0" smtClean="0">
                <a:cs typeface="Times New Roman" panose="02020603050405020304" pitchFamily="18" charset="0"/>
              </a:rPr>
              <a:t>:</a:t>
            </a:r>
            <a:r>
              <a:rPr lang="en" sz="2400" dirty="0" smtClean="0">
                <a:cs typeface="Times New Roman" panose="02020603050405020304" pitchFamily="18" charset="0"/>
              </a:rPr>
              <a:t> probably pneumonia</a:t>
            </a:r>
          </a:p>
        </p:txBody>
      </p:sp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5038" y="423863"/>
            <a:ext cx="131603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563" y="422275"/>
            <a:ext cx="9374187" cy="709613"/>
          </a:xfrm>
          <a:solidFill>
            <a:schemeClr val="bg1"/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4000" dirty="0" smtClean="0">
                <a:solidFill>
                  <a:schemeClr val="accent1"/>
                </a:solidFill>
              </a:rPr>
              <a:t>     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Procalcitonin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- PCT</a:t>
            </a:r>
            <a:endParaRPr lang="en-US" dirty="0">
              <a:solidFill>
                <a:schemeClr val="accent1"/>
              </a:solidFill>
              <a:effectLst/>
              <a:cs typeface="Times New Roman" pitchFamily="18" charset="0"/>
            </a:endParaRP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319088" y="1638300"/>
            <a:ext cx="9578975" cy="4516438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Precursor</a:t>
            </a:r>
            <a:r>
              <a:rPr lang="sr-Latn-RS" sz="2400" dirty="0" smtClean="0">
                <a:cs typeface="Times New Roman" pitchFamily="18" charset="0"/>
              </a:rPr>
              <a:t> of</a:t>
            </a:r>
            <a:r>
              <a:rPr lang="en" sz="2400" dirty="0" smtClean="0">
                <a:cs typeface="Times New Roman" pitchFamily="18" charset="0"/>
              </a:rPr>
              <a:t> calcitonin and </a:t>
            </a:r>
            <a:r>
              <a:rPr lang="sr-Latn-RS" sz="2400" dirty="0" smtClean="0">
                <a:cs typeface="Times New Roman" pitchFamily="18" charset="0"/>
              </a:rPr>
              <a:t>is </a:t>
            </a:r>
            <a:r>
              <a:rPr lang="en" sz="2400" dirty="0" smtClean="0">
                <a:cs typeface="Times New Roman" pitchFamily="18" charset="0"/>
              </a:rPr>
              <a:t>considered </a:t>
            </a:r>
            <a:r>
              <a:rPr lang="sr-Latn-RS" sz="2400" dirty="0" smtClean="0">
                <a:cs typeface="Times New Roman" pitchFamily="18" charset="0"/>
              </a:rPr>
              <a:t>to be a</a:t>
            </a:r>
            <a:r>
              <a:rPr lang="en" sz="2400" dirty="0" smtClean="0">
                <a:cs typeface="Times New Roman" pitchFamily="18" charset="0"/>
              </a:rPr>
              <a:t> sensitive marker</a:t>
            </a:r>
            <a:r>
              <a:rPr lang="sr-Latn-RS" sz="2400" dirty="0" smtClean="0">
                <a:cs typeface="Times New Roman" pitchFamily="18" charset="0"/>
              </a:rPr>
              <a:t> for</a:t>
            </a:r>
            <a:r>
              <a:rPr lang="en" sz="2400" dirty="0" smtClean="0">
                <a:cs typeface="Times New Roman" pitchFamily="18" charset="0"/>
              </a:rPr>
              <a:t> bacterial but not </a:t>
            </a:r>
            <a:r>
              <a:rPr lang="sr-Latn-RS" sz="2400" dirty="0" smtClean="0">
                <a:cs typeface="Times New Roman" pitchFamily="18" charset="0"/>
              </a:rPr>
              <a:t>v</a:t>
            </a:r>
            <a:r>
              <a:rPr lang="en" sz="2400" dirty="0" smtClean="0">
                <a:cs typeface="Times New Roman" pitchFamily="18" charset="0"/>
              </a:rPr>
              <a:t>iral pneumonia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sr-Latn-RS" sz="2400" dirty="0" smtClean="0">
                <a:cs typeface="Times New Roman" pitchFamily="18" charset="0"/>
              </a:rPr>
              <a:t>In </a:t>
            </a:r>
            <a:r>
              <a:rPr lang="en" sz="2400" dirty="0" smtClean="0">
                <a:cs typeface="Times New Roman" pitchFamily="18" charset="0"/>
              </a:rPr>
              <a:t>bacterial pneumonia PCT &gt; 0.5µg/ </a:t>
            </a:r>
            <a:r>
              <a:rPr lang="en" sz="2400" dirty="0">
                <a:cs typeface="Times New Roman" pitchFamily="18" charset="0"/>
              </a:rPr>
              <a:t>L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PCT &lt; 0.2 excludes </a:t>
            </a:r>
            <a:r>
              <a:rPr lang="sr-Latn-RS" sz="2400" dirty="0" smtClean="0">
                <a:cs typeface="Times New Roman" pitchFamily="18" charset="0"/>
              </a:rPr>
              <a:t>the diagnosis of </a:t>
            </a:r>
            <a:r>
              <a:rPr lang="en" sz="2400" dirty="0" smtClean="0">
                <a:cs typeface="Times New Roman" pitchFamily="18" charset="0"/>
              </a:rPr>
              <a:t>pneumonia</a:t>
            </a:r>
            <a:r>
              <a:rPr lang="sr-Latn-RS" sz="2400" dirty="0" smtClean="0">
                <a:cs typeface="Times New Roman" pitchFamily="18" charset="0"/>
              </a:rPr>
              <a:t> in 90% of cases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Indicator </a:t>
            </a:r>
            <a:r>
              <a:rPr lang="sr-Latn-RS" sz="2400" dirty="0" smtClean="0">
                <a:cs typeface="Times New Roman" pitchFamily="18" charset="0"/>
              </a:rPr>
              <a:t>of severe and </a:t>
            </a:r>
            <a:r>
              <a:rPr lang="en" sz="2400" dirty="0" smtClean="0">
                <a:cs typeface="Times New Roman" pitchFamily="18" charset="0"/>
              </a:rPr>
              <a:t>generalized infection and sepsis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Has prognostic importance and it helps in evaluation</a:t>
            </a:r>
            <a:r>
              <a:rPr lang="sr-Latn-RS" sz="2400" dirty="0" smtClean="0">
                <a:cs typeface="Times New Roman" pitchFamily="18" charset="0"/>
              </a:rPr>
              <a:t> of</a:t>
            </a:r>
            <a:r>
              <a:rPr lang="en" sz="2400" dirty="0" smtClean="0">
                <a:cs typeface="Times New Roman" pitchFamily="18" charset="0"/>
              </a:rPr>
              <a:t> therapeutic </a:t>
            </a:r>
            <a:r>
              <a:rPr lang="sr-Latn-RS" sz="2400" dirty="0" smtClean="0">
                <a:cs typeface="Times New Roman" pitchFamily="18" charset="0"/>
              </a:rPr>
              <a:t>response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sr-Latn-RS" sz="2400" dirty="0" smtClean="0">
                <a:cs typeface="Times New Roman" pitchFamily="18" charset="0"/>
              </a:rPr>
              <a:t>There is a confirmed</a:t>
            </a:r>
            <a:r>
              <a:rPr lang="en" sz="2400" dirty="0" smtClean="0">
                <a:cs typeface="Times New Roman" pitchFamily="18" charset="0"/>
              </a:rPr>
              <a:t> positive correlation with CRP but </a:t>
            </a:r>
            <a:r>
              <a:rPr lang="sr-Latn-RS" sz="2400" dirty="0" smtClean="0">
                <a:cs typeface="Times New Roman" pitchFamily="18" charset="0"/>
              </a:rPr>
              <a:t>PCT value returns </a:t>
            </a:r>
            <a:r>
              <a:rPr lang="en" sz="2400" dirty="0" smtClean="0">
                <a:cs typeface="Times New Roman" pitchFamily="18" charset="0"/>
              </a:rPr>
              <a:t> </a:t>
            </a:r>
            <a:r>
              <a:rPr lang="sr-Latn-RS" sz="2400" dirty="0" smtClean="0">
                <a:cs typeface="Times New Roman" pitchFamily="18" charset="0"/>
              </a:rPr>
              <a:t>to </a:t>
            </a:r>
            <a:r>
              <a:rPr lang="en" sz="2400" dirty="0" smtClean="0">
                <a:cs typeface="Times New Roman" pitchFamily="18" charset="0"/>
              </a:rPr>
              <a:t>normal values </a:t>
            </a:r>
            <a:r>
              <a:rPr lang="sr-Latn-RS" sz="2400" dirty="0" smtClean="0">
                <a:cs typeface="Times New Roman" pitchFamily="18" charset="0"/>
              </a:rPr>
              <a:t>faster than</a:t>
            </a:r>
            <a:r>
              <a:rPr lang="en" sz="2400" dirty="0" smtClean="0">
                <a:cs typeface="Times New Roman" pitchFamily="18" charset="0"/>
              </a:rPr>
              <a:t> the CRP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PCT is </a:t>
            </a:r>
            <a:r>
              <a:rPr lang="sr-Latn-RS" sz="2400" dirty="0" smtClean="0">
                <a:cs typeface="Times New Roman" pitchFamily="18" charset="0"/>
              </a:rPr>
              <a:t>a </a:t>
            </a:r>
            <a:r>
              <a:rPr lang="en" sz="2400" dirty="0" smtClean="0">
                <a:cs typeface="Times New Roman" pitchFamily="18" charset="0"/>
              </a:rPr>
              <a:t>better marker </a:t>
            </a:r>
            <a:r>
              <a:rPr lang="sr-Latn-RS" sz="2400" dirty="0" smtClean="0">
                <a:cs typeface="Times New Roman" pitchFamily="18" charset="0"/>
              </a:rPr>
              <a:t>of </a:t>
            </a:r>
            <a:r>
              <a:rPr lang="en" sz="2400" dirty="0" smtClean="0">
                <a:cs typeface="Times New Roman" pitchFamily="18" charset="0"/>
              </a:rPr>
              <a:t>infections with systemic manifestations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 bwMode="auto">
          <a:xfrm>
            <a:off x="468313" y="411163"/>
            <a:ext cx="9382125" cy="835025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Fibrinogen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566738" y="1724025"/>
            <a:ext cx="8948737" cy="4516438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Protein </a:t>
            </a:r>
            <a:r>
              <a:rPr lang="sr-Latn-RS" sz="2400" dirty="0" smtClean="0">
                <a:cs typeface="Times New Roman" pitchFamily="18" charset="0"/>
              </a:rPr>
              <a:t>of </a:t>
            </a:r>
            <a:r>
              <a:rPr lang="en" sz="2400" dirty="0" smtClean="0">
                <a:cs typeface="Times New Roman" pitchFamily="18" charset="0"/>
              </a:rPr>
              <a:t>acute phase, increases</a:t>
            </a:r>
            <a:r>
              <a:rPr lang="sr-Latn-RS" sz="2400" dirty="0" smtClean="0">
                <a:cs typeface="Times New Roman" pitchFamily="18" charset="0"/>
              </a:rPr>
              <a:t> its</a:t>
            </a:r>
            <a:r>
              <a:rPr lang="en" sz="2400" dirty="0" smtClean="0">
                <a:cs typeface="Times New Roman" pitchFamily="18" charset="0"/>
              </a:rPr>
              <a:t> concentration </a:t>
            </a:r>
            <a:r>
              <a:rPr lang="sr-Latn-RS" sz="2400" dirty="0" smtClean="0">
                <a:cs typeface="Times New Roman" pitchFamily="18" charset="0"/>
              </a:rPr>
              <a:t>in response to</a:t>
            </a:r>
            <a:r>
              <a:rPr lang="en" sz="2400" dirty="0" smtClean="0">
                <a:cs typeface="Times New Roman" pitchFamily="18" charset="0"/>
              </a:rPr>
              <a:t> the infection (after 24h)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It </a:t>
            </a:r>
            <a:r>
              <a:rPr lang="sr-Latn-RS" sz="2400" dirty="0" smtClean="0">
                <a:cs typeface="Times New Roman" pitchFamily="18" charset="0"/>
              </a:rPr>
              <a:t>is </a:t>
            </a:r>
            <a:r>
              <a:rPr lang="en" sz="2400" dirty="0" smtClean="0">
                <a:cs typeface="Times New Roman" pitchFamily="18" charset="0"/>
              </a:rPr>
              <a:t>synthesize</a:t>
            </a:r>
            <a:r>
              <a:rPr lang="sr-Latn-RS" sz="2400" dirty="0" smtClean="0">
                <a:cs typeface="Times New Roman" pitchFamily="18" charset="0"/>
              </a:rPr>
              <a:t>d</a:t>
            </a:r>
            <a:r>
              <a:rPr lang="en" sz="2400" dirty="0" smtClean="0">
                <a:cs typeface="Times New Roman" pitchFamily="18" charset="0"/>
              </a:rPr>
              <a:t> in </a:t>
            </a:r>
            <a:r>
              <a:rPr lang="sr-Latn-RS" sz="2400" dirty="0" smtClean="0">
                <a:cs typeface="Times New Roman" pitchFamily="18" charset="0"/>
              </a:rPr>
              <a:t>the </a:t>
            </a:r>
            <a:r>
              <a:rPr lang="en" sz="2400" dirty="0" smtClean="0">
                <a:cs typeface="Times New Roman" pitchFamily="18" charset="0"/>
              </a:rPr>
              <a:t>liver </a:t>
            </a:r>
            <a:r>
              <a:rPr lang="sr-Latn-RS" sz="2400" dirty="0" smtClean="0">
                <a:cs typeface="Times New Roman" pitchFamily="18" charset="0"/>
              </a:rPr>
              <a:t>stimulated </a:t>
            </a:r>
            <a:r>
              <a:rPr lang="en" sz="2400" dirty="0" smtClean="0">
                <a:cs typeface="Times New Roman" pitchFamily="18" charset="0"/>
              </a:rPr>
              <a:t>by the action of IL-6 and IFN- γ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Because </a:t>
            </a:r>
            <a:r>
              <a:rPr lang="sr-Latn-RS" sz="2400" dirty="0" smtClean="0">
                <a:cs typeface="Times New Roman" pitchFamily="18" charset="0"/>
              </a:rPr>
              <a:t>of </a:t>
            </a:r>
            <a:r>
              <a:rPr lang="en" sz="2400" dirty="0" smtClean="0">
                <a:cs typeface="Times New Roman" pitchFamily="18" charset="0"/>
              </a:rPr>
              <a:t>long half-life (4 days)</a:t>
            </a:r>
            <a:r>
              <a:rPr lang="sr-Latn-RS" sz="2400" dirty="0" smtClean="0">
                <a:cs typeface="Times New Roman" pitchFamily="18" charset="0"/>
              </a:rPr>
              <a:t>, its</a:t>
            </a:r>
            <a:r>
              <a:rPr lang="en" sz="2400" dirty="0" smtClean="0">
                <a:cs typeface="Times New Roman" pitchFamily="18" charset="0"/>
              </a:rPr>
              <a:t> value are elevated </a:t>
            </a:r>
            <a:r>
              <a:rPr lang="sr-Latn-RS" sz="2400" dirty="0" smtClean="0">
                <a:cs typeface="Times New Roman" pitchFamily="18" charset="0"/>
              </a:rPr>
              <a:t>up to several weeks after resolution of</a:t>
            </a:r>
            <a:r>
              <a:rPr lang="en" sz="2400" dirty="0" smtClean="0">
                <a:cs typeface="Times New Roman" pitchFamily="18" charset="0"/>
              </a:rPr>
              <a:t> inflammation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Values </a:t>
            </a:r>
            <a:r>
              <a:rPr lang="sr-Latn-RS" sz="2400" dirty="0" smtClean="0">
                <a:cs typeface="Times New Roman" pitchFamily="18" charset="0"/>
              </a:rPr>
              <a:t>of sedimentation rate</a:t>
            </a:r>
            <a:r>
              <a:rPr lang="en" sz="2400" dirty="0" smtClean="0">
                <a:cs typeface="Times New Roman" pitchFamily="18" charset="0"/>
              </a:rPr>
              <a:t> and fibrinogen correlate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sr-Latn-RS" sz="2400" dirty="0" smtClean="0">
                <a:cs typeface="Times New Roman" pitchFamily="18" charset="0"/>
              </a:rPr>
              <a:t>In liver </a:t>
            </a:r>
            <a:r>
              <a:rPr lang="en" sz="2400" dirty="0" smtClean="0">
                <a:cs typeface="Times New Roman" pitchFamily="18" charset="0"/>
              </a:rPr>
              <a:t>diseases and cardiac decompensation fibrinogen </a:t>
            </a:r>
            <a:r>
              <a:rPr lang="sr-Latn-RS" sz="2400" dirty="0" smtClean="0">
                <a:cs typeface="Times New Roman" pitchFamily="18" charset="0"/>
              </a:rPr>
              <a:t>is</a:t>
            </a:r>
            <a:r>
              <a:rPr lang="en" sz="2400" dirty="0" smtClean="0">
                <a:cs typeface="Times New Roman" pitchFamily="18" charset="0"/>
              </a:rPr>
              <a:t> less synthesize</a:t>
            </a:r>
            <a:r>
              <a:rPr lang="sr-Latn-RS" sz="2400" dirty="0" smtClean="0">
                <a:cs typeface="Times New Roman" pitchFamily="18" charset="0"/>
              </a:rPr>
              <a:t>d</a:t>
            </a:r>
            <a:r>
              <a:rPr lang="en" sz="2400" dirty="0" smtClean="0">
                <a:cs typeface="Times New Roman" pitchFamily="18" charset="0"/>
              </a:rPr>
              <a:t> and </a:t>
            </a:r>
            <a:r>
              <a:rPr lang="sr-Latn-RS" sz="2400" dirty="0" smtClean="0">
                <a:cs typeface="Times New Roman" pitchFamily="18" charset="0"/>
              </a:rPr>
              <a:t>does </a:t>
            </a:r>
            <a:r>
              <a:rPr lang="en" sz="2400" dirty="0" smtClean="0">
                <a:cs typeface="Times New Roman" pitchFamily="18" charset="0"/>
              </a:rPr>
              <a:t>not </a:t>
            </a:r>
            <a:r>
              <a:rPr lang="sr-Latn-RS" sz="2400" dirty="0" smtClean="0">
                <a:cs typeface="Times New Roman" pitchFamily="18" charset="0"/>
              </a:rPr>
              <a:t>correlate with an increase in</a:t>
            </a:r>
            <a:r>
              <a:rPr lang="en" sz="2400" dirty="0" smtClean="0">
                <a:cs typeface="Times New Roman" pitchFamily="18" charset="0"/>
              </a:rPr>
              <a:t> SE</a:t>
            </a:r>
            <a:r>
              <a:rPr lang="sr-Latn-RS" sz="2400" dirty="0" smtClean="0">
                <a:cs typeface="Times New Roman" pitchFamily="18" charset="0"/>
              </a:rPr>
              <a:t> rate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79425" y="406400"/>
            <a:ext cx="9382125" cy="1089025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4000" b="0" dirty="0" smtClean="0">
                <a:solidFill>
                  <a:schemeClr val="accent1"/>
                </a:solidFill>
              </a:rPr>
              <a:t>       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Invasive diagnostic procedures </a:t>
            </a:r>
            <a:r>
              <a:rPr lang="en-US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/>
            </a:r>
            <a:br>
              <a:rPr lang="en-US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</a:b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in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pneumonia in hospital conditions</a:t>
            </a:r>
            <a:endParaRPr lang="sl-SI" dirty="0" smtClean="0">
              <a:solidFill>
                <a:schemeClr val="accent1"/>
              </a:solidFill>
              <a:effectLst/>
              <a:cs typeface="Times New Roman" pitchFamily="18" charset="0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79425" y="1744663"/>
            <a:ext cx="6118225" cy="3190875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" sz="2400" smtClean="0">
                <a:cs typeface="Times New Roman" panose="02020603050405020304" pitchFamily="18" charset="0"/>
              </a:rPr>
              <a:t>Transtracheal aspiration (TTA)</a:t>
            </a:r>
          </a:p>
          <a:p>
            <a:pPr eaLnBrk="1" hangingPunct="1">
              <a:lnSpc>
                <a:spcPct val="80000"/>
              </a:lnSpc>
            </a:pPr>
            <a:endParaRPr lang="en-US" sz="240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" sz="2400" smtClean="0">
                <a:cs typeface="Times New Roman" panose="02020603050405020304" pitchFamily="18" charset="0"/>
              </a:rPr>
              <a:t>Bronchoscopy</a:t>
            </a:r>
            <a:endParaRPr lang="sr-Latn-CS" sz="240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en-US" sz="240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" sz="2400" smtClean="0">
                <a:cs typeface="Times New Roman" panose="02020603050405020304" pitchFamily="18" charset="0"/>
              </a:rPr>
              <a:t>Transthoracic needle aspiration (TTNA)</a:t>
            </a:r>
          </a:p>
          <a:p>
            <a:pPr eaLnBrk="1" hangingPunct="1">
              <a:lnSpc>
                <a:spcPct val="80000"/>
              </a:lnSpc>
            </a:pPr>
            <a:endParaRPr lang="en-US" sz="240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" sz="2400" smtClean="0">
                <a:cs typeface="Times New Roman" panose="02020603050405020304" pitchFamily="18" charset="0"/>
              </a:rPr>
              <a:t>Biopsy lung (LB)</a:t>
            </a:r>
          </a:p>
          <a:p>
            <a:pPr eaLnBrk="1" hangingPunct="1">
              <a:lnSpc>
                <a:spcPct val="80000"/>
              </a:lnSpc>
            </a:pPr>
            <a:endParaRPr lang="en-US" sz="240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" sz="2400" smtClean="0">
                <a:cs typeface="Times New Roman" panose="02020603050405020304" pitchFamily="18" charset="0"/>
              </a:rPr>
              <a:t>Video assisted thoracoscopy (VATS)</a:t>
            </a:r>
          </a:p>
        </p:txBody>
      </p:sp>
      <p:pic>
        <p:nvPicPr>
          <p:cNvPr id="61444" name="Picture 4" descr="bronhoskopija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51575" y="1797050"/>
            <a:ext cx="3609975" cy="34925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54013"/>
            <a:ext cx="9566275" cy="784225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Initial assessment 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of 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disease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 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s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everity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 </a:t>
            </a:r>
            <a:endParaRPr lang="en-US" dirty="0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6349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508000" y="1495425"/>
            <a:ext cx="4162425" cy="4600575"/>
          </a:xfrm>
        </p:spPr>
        <p:txBody>
          <a:bodyPr/>
          <a:lstStyle/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Optimal place</a:t>
            </a:r>
            <a:r>
              <a:rPr lang="sr-Latn-RS" b="1" dirty="0" smtClean="0">
                <a:cs typeface="Times New Roman" panose="02020603050405020304" pitchFamily="18" charset="0"/>
              </a:rPr>
              <a:t> of</a:t>
            </a:r>
            <a:r>
              <a:rPr lang="en" b="1" dirty="0" smtClean="0">
                <a:cs typeface="Times New Roman" panose="02020603050405020304" pitchFamily="18" charset="0"/>
              </a:rPr>
              <a:t> treatment</a:t>
            </a:r>
            <a:endParaRPr lang="sr-Latn-CS" b="1" dirty="0" smtClean="0">
              <a:cs typeface="Times New Roman" panose="02020603050405020304" pitchFamily="18" charset="0"/>
            </a:endParaRPr>
          </a:p>
          <a:p>
            <a:pPr eaLnBrk="1" hangingPunct="1"/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ambulatory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hospitalization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intens</a:t>
            </a:r>
            <a:r>
              <a:rPr lang="sr-Latn-RS" dirty="0" smtClean="0">
                <a:cs typeface="Times New Roman" panose="02020603050405020304" pitchFamily="18" charset="0"/>
              </a:rPr>
              <a:t>iv</a:t>
            </a:r>
            <a:r>
              <a:rPr lang="en" dirty="0" smtClean="0">
                <a:cs typeface="Times New Roman" panose="02020603050405020304" pitchFamily="18" charset="0"/>
              </a:rPr>
              <a:t>e care</a:t>
            </a:r>
            <a:r>
              <a:rPr lang="sr-Latn-RS" dirty="0" smtClean="0">
                <a:cs typeface="Times New Roman" panose="02020603050405020304" pitchFamily="18" charset="0"/>
              </a:rPr>
              <a:t> unit</a:t>
            </a:r>
            <a:endParaRPr lang="en" dirty="0" smtClean="0">
              <a:cs typeface="Times New Roman" panose="02020603050405020304" pitchFamily="18" charset="0"/>
            </a:endParaRPr>
          </a:p>
        </p:txBody>
      </p:sp>
      <p:sp>
        <p:nvSpPr>
          <p:cNvPr id="63492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645025" y="1611313"/>
            <a:ext cx="5284788" cy="4484687"/>
          </a:xfrm>
        </p:spPr>
        <p:txBody>
          <a:bodyPr/>
          <a:lstStyle/>
          <a:p>
            <a:pPr eaLnBrk="1" hangingPunct="1"/>
            <a:endParaRPr lang="sr-Latn-C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Latn-RS" sz="2400" dirty="0" smtClean="0">
                <a:cs typeface="Times New Roman" panose="02020603050405020304" pitchFamily="18" charset="0"/>
              </a:rPr>
              <a:t>To r</a:t>
            </a:r>
            <a:r>
              <a:rPr lang="en" sz="2400" dirty="0" smtClean="0">
                <a:cs typeface="Times New Roman" panose="02020603050405020304" pitchFamily="18" charset="0"/>
              </a:rPr>
              <a:t>educe unnecessary </a:t>
            </a:r>
            <a:r>
              <a:rPr lang="sr-Latn-RS" sz="2400" dirty="0" smtClean="0">
                <a:cs typeface="Times New Roman" panose="02020603050405020304" pitchFamily="18" charset="0"/>
              </a:rPr>
              <a:t>admision of</a:t>
            </a:r>
            <a:r>
              <a:rPr lang="en" sz="2400" dirty="0" smtClean="0">
                <a:cs typeface="Times New Roman" panose="02020603050405020304" pitchFamily="18" charset="0"/>
              </a:rPr>
              <a:t> the patient</a:t>
            </a:r>
            <a:r>
              <a:rPr lang="sr-Latn-RS" sz="2400" dirty="0" smtClean="0">
                <a:cs typeface="Times New Roman" panose="02020603050405020304" pitchFamily="18" charset="0"/>
              </a:rPr>
              <a:t>s</a:t>
            </a:r>
            <a:r>
              <a:rPr lang="en" sz="2400" dirty="0" smtClean="0">
                <a:cs typeface="Times New Roman" panose="02020603050405020304" pitchFamily="18" charset="0"/>
              </a:rPr>
              <a:t> with </a:t>
            </a:r>
            <a:r>
              <a:rPr lang="sr-Latn-RS" sz="2400" dirty="0" smtClean="0">
                <a:cs typeface="Times New Roman" panose="02020603050405020304" pitchFamily="18" charset="0"/>
              </a:rPr>
              <a:t>minor</a:t>
            </a:r>
            <a:r>
              <a:rPr lang="en" sz="2400" dirty="0" smtClean="0">
                <a:cs typeface="Times New Roman" panose="02020603050405020304" pitchFamily="18" charset="0"/>
              </a:rPr>
              <a:t> risk </a:t>
            </a:r>
            <a:r>
              <a:rPr lang="sr-Latn-RS" sz="2400" dirty="0" smtClean="0">
                <a:cs typeface="Times New Roman" panose="02020603050405020304" pitchFamily="18" charset="0"/>
              </a:rPr>
              <a:t>of mortality</a:t>
            </a:r>
            <a:r>
              <a:rPr lang="en" sz="2400" dirty="0" smtClean="0">
                <a:cs typeface="Times New Roman" panose="02020603050405020304" pitchFamily="18" charset="0"/>
              </a:rPr>
              <a:t> (</a:t>
            </a:r>
            <a:r>
              <a:rPr lang="sr-Latn-RS" sz="2400" dirty="0" smtClean="0">
                <a:cs typeface="Times New Roman" panose="02020603050405020304" pitchFamily="18" charset="0"/>
              </a:rPr>
              <a:t>to </a:t>
            </a:r>
            <a:r>
              <a:rPr lang="en" sz="2400" dirty="0" smtClean="0">
                <a:cs typeface="Times New Roman" panose="02020603050405020304" pitchFamily="18" charset="0"/>
              </a:rPr>
              <a:t>avoid possible complications - thromboembolism , superinfection)</a:t>
            </a:r>
          </a:p>
          <a:p>
            <a:pPr eaLnBrk="1" hangingPunct="1"/>
            <a:r>
              <a:rPr lang="sr-Latn-RS" sz="2400" dirty="0" smtClean="0">
                <a:cs typeface="Times New Roman" panose="02020603050405020304" pitchFamily="18" charset="0"/>
              </a:rPr>
              <a:t>In</a:t>
            </a:r>
            <a:r>
              <a:rPr lang="en" sz="2400" dirty="0" smtClean="0">
                <a:cs typeface="Times New Roman" panose="02020603050405020304" pitchFamily="18" charset="0"/>
              </a:rPr>
              <a:t> hospitalized </a:t>
            </a:r>
            <a:r>
              <a:rPr lang="sr-Latn-RS" sz="2400" dirty="0" smtClean="0">
                <a:cs typeface="Times New Roman" panose="02020603050405020304" pitchFamily="18" charset="0"/>
              </a:rPr>
              <a:t>patients</a:t>
            </a:r>
            <a:r>
              <a:rPr lang="en" sz="2400" dirty="0" smtClean="0">
                <a:cs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" sz="2400" dirty="0" smtClean="0">
                <a:cs typeface="Times New Roman" panose="02020603050405020304" pitchFamily="18" charset="0"/>
              </a:rPr>
              <a:t>    the choice </a:t>
            </a:r>
            <a:r>
              <a:rPr lang="sr-Latn-RS" sz="2400" dirty="0" smtClean="0">
                <a:cs typeface="Times New Roman" panose="02020603050405020304" pitchFamily="18" charset="0"/>
              </a:rPr>
              <a:t>of </a:t>
            </a:r>
            <a:r>
              <a:rPr lang="en" sz="2400" dirty="0" smtClean="0">
                <a:cs typeface="Times New Roman" panose="02020603050405020304" pitchFamily="18" charset="0"/>
              </a:rPr>
              <a:t>initial antimicrobial therapy, </a:t>
            </a:r>
            <a:r>
              <a:rPr lang="sr-Latn-RS" sz="2400" dirty="0" smtClean="0">
                <a:cs typeface="Times New Roman" panose="02020603050405020304" pitchFamily="18" charset="0"/>
              </a:rPr>
              <a:t>the route of</a:t>
            </a:r>
            <a:r>
              <a:rPr lang="en" sz="2400" dirty="0" smtClean="0">
                <a:cs typeface="Times New Roman" panose="02020603050405020304" pitchFamily="18" charset="0"/>
              </a:rPr>
              <a:t> application</a:t>
            </a:r>
            <a:r>
              <a:rPr lang="sr-Latn-RS" sz="2400" dirty="0" smtClean="0">
                <a:cs typeface="Times New Roman" panose="02020603050405020304" pitchFamily="18" charset="0"/>
              </a:rPr>
              <a:t> of</a:t>
            </a:r>
            <a:r>
              <a:rPr lang="en" sz="2400" dirty="0" smtClean="0">
                <a:cs typeface="Times New Roman" panose="02020603050405020304" pitchFamily="18" charset="0"/>
              </a:rPr>
              <a:t> medic</a:t>
            </a:r>
            <a:r>
              <a:rPr lang="sr-Latn-RS" sz="2400" dirty="0" smtClean="0">
                <a:cs typeface="Times New Roman" panose="02020603050405020304" pitchFamily="18" charset="0"/>
              </a:rPr>
              <a:t>ation</a:t>
            </a:r>
            <a:r>
              <a:rPr lang="en" sz="2400" dirty="0" smtClean="0">
                <a:cs typeface="Times New Roman" panose="02020603050405020304" pitchFamily="18" charset="0"/>
              </a:rPr>
              <a:t>, additional diagnostics </a:t>
            </a:r>
          </a:p>
          <a:p>
            <a:pPr eaLnBrk="1" hangingPunct="1">
              <a:buFontTx/>
              <a:buNone/>
            </a:pPr>
            <a:endParaRPr lang="sr-Latn-C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1050629" name="Rectangle 5"/>
          <p:cNvSpPr>
            <a:spLocks noChangeArrowheads="1"/>
          </p:cNvSpPr>
          <p:nvPr/>
        </p:nvSpPr>
        <p:spPr bwMode="auto">
          <a:xfrm>
            <a:off x="390525" y="5437188"/>
            <a:ext cx="9539288" cy="901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" sz="3600" b="1" dirty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80% of pneumonia can </a:t>
            </a:r>
            <a:r>
              <a:rPr lang="sr-Latn-RS" sz="3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be </a:t>
            </a:r>
            <a:r>
              <a:rPr lang="en" sz="3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treat</a:t>
            </a:r>
            <a:r>
              <a:rPr lang="sr-Latn-RS" sz="3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ed</a:t>
            </a:r>
            <a:r>
              <a:rPr lang="en" sz="3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" sz="3600" b="1" dirty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ambulatory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6" name="Oval Callout 5"/>
          <p:cNvSpPr/>
          <p:nvPr/>
        </p:nvSpPr>
        <p:spPr>
          <a:xfrm>
            <a:off x="7287419" y="1090217"/>
            <a:ext cx="2407103" cy="926305"/>
          </a:xfrm>
          <a:prstGeom prst="wedgeEllipseCallou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" sz="4000" b="1" dirty="0">
                <a:solidFill>
                  <a:schemeClr val="accent2">
                    <a:lumMod val="50000"/>
                  </a:schemeClr>
                </a:solidFill>
              </a:rPr>
              <a:t>Why?</a:t>
            </a:r>
            <a:endParaRPr lang="en-US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50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50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50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062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558800" y="1096963"/>
            <a:ext cx="8816975" cy="11811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" sz="480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HOW </a:t>
            </a:r>
            <a:r>
              <a:rPr lang="sr-Latn-RS" sz="480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TO ASSES</a:t>
            </a:r>
            <a:r>
              <a:rPr lang="en" sz="480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 DISEASE</a:t>
            </a:r>
            <a:r>
              <a:rPr lang="sr-Latn-RS" sz="480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 </a:t>
            </a:r>
            <a:r>
              <a:rPr lang="en" sz="480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S</a:t>
            </a:r>
            <a:r>
              <a:rPr lang="sr-Latn-RS" sz="480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EVERITY</a:t>
            </a:r>
            <a:r>
              <a:rPr lang="en" sz="480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 ?</a:t>
            </a:r>
            <a:endParaRPr lang="en-US" sz="4800" dirty="0" smtClean="0"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pic>
        <p:nvPicPr>
          <p:cNvPr id="6451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138" y="2903538"/>
            <a:ext cx="3952875" cy="339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46088" y="415925"/>
            <a:ext cx="9366250" cy="768350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Pneumonia Severity Index (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PSI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739775" y="1538288"/>
            <a:ext cx="8442325" cy="4614862"/>
          </a:xfrm>
        </p:spPr>
        <p:txBody>
          <a:bodyPr/>
          <a:lstStyle/>
          <a:p>
            <a:pPr eaLnBrk="1" hangingPunct="1"/>
            <a:r>
              <a:rPr lang="sr-Latn-RS" dirty="0" smtClean="0">
                <a:cs typeface="Times New Roman" panose="02020603050405020304" pitchFamily="18" charset="0"/>
              </a:rPr>
              <a:t>PSI</a:t>
            </a:r>
            <a:r>
              <a:rPr lang="en" dirty="0" smtClean="0">
                <a:cs typeface="Times New Roman" panose="02020603050405020304" pitchFamily="18" charset="0"/>
              </a:rPr>
              <a:t> is the result of the sum of the patient's years with the points obtained for each analyzed characteristic</a:t>
            </a:r>
          </a:p>
        </p:txBody>
      </p:sp>
      <p:sp>
        <p:nvSpPr>
          <p:cNvPr id="64516" name="Rectangle 5"/>
          <p:cNvSpPr>
            <a:spLocks noChangeArrowheads="1"/>
          </p:cNvSpPr>
          <p:nvPr/>
        </p:nvSpPr>
        <p:spPr bwMode="auto">
          <a:xfrm>
            <a:off x="1558925" y="4789488"/>
            <a:ext cx="7112000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" sz="2800" b="1" dirty="0" smtClean="0">
                <a:solidFill>
                  <a:srgbClr val="000066"/>
                </a:solidFill>
                <a:latin typeface="+mn-lt"/>
                <a:cs typeface="Times New Roman" panose="02020603050405020304" pitchFamily="18" charset="0"/>
              </a:rPr>
              <a:t>all examinations </a:t>
            </a:r>
            <a:r>
              <a:rPr lang="sr-Latn-RS" sz="2800" b="1" dirty="0" smtClean="0">
                <a:solidFill>
                  <a:srgbClr val="000066"/>
                </a:solidFill>
                <a:latin typeface="+mn-lt"/>
                <a:cs typeface="Times New Roman" panose="02020603050405020304" pitchFamily="18" charset="0"/>
              </a:rPr>
              <a:t>should be </a:t>
            </a:r>
            <a:r>
              <a:rPr lang="en" sz="2800" b="1" dirty="0" smtClean="0">
                <a:solidFill>
                  <a:srgbClr val="000066"/>
                </a:solidFill>
                <a:latin typeface="+mn-lt"/>
                <a:cs typeface="Times New Roman" panose="02020603050405020304" pitchFamily="18" charset="0"/>
              </a:rPr>
              <a:t>done in </a:t>
            </a:r>
            <a:r>
              <a:rPr lang="sr-Latn-RS" sz="2800" b="1" dirty="0" smtClean="0">
                <a:solidFill>
                  <a:srgbClr val="000066"/>
                </a:solidFill>
                <a:latin typeface="+mn-lt"/>
                <a:cs typeface="Times New Roman" panose="02020603050405020304" pitchFamily="18" charset="0"/>
              </a:rPr>
              <a:t>the </a:t>
            </a:r>
            <a:r>
              <a:rPr lang="en" sz="2800" b="1" dirty="0" smtClean="0">
                <a:solidFill>
                  <a:srgbClr val="000066"/>
                </a:solidFill>
                <a:latin typeface="+mn-lt"/>
                <a:cs typeface="Times New Roman" panose="02020603050405020304" pitchFamily="18" charset="0"/>
              </a:rPr>
              <a:t>first</a:t>
            </a:r>
            <a:r>
              <a:rPr lang="sr-Latn-RS" sz="2800" b="1" dirty="0" smtClean="0">
                <a:solidFill>
                  <a:srgbClr val="000066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800" b="1" dirty="0" smtClean="0">
                <a:solidFill>
                  <a:srgbClr val="000066"/>
                </a:solidFill>
                <a:latin typeface="+mn-lt"/>
                <a:cs typeface="Times New Roman" panose="02020603050405020304" pitchFamily="18" charset="0"/>
              </a:rPr>
              <a:t>24 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4813" y="425450"/>
            <a:ext cx="9417050" cy="852488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Demographic characteristics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>
          <a:xfrm>
            <a:off x="493713" y="1770063"/>
            <a:ext cx="9328150" cy="4325937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Age </a:t>
            </a:r>
            <a:r>
              <a:rPr lang="sr-Latn-RS" b="1" dirty="0" smtClean="0">
                <a:cs typeface="Times New Roman" panose="02020603050405020304" pitchFamily="18" charset="0"/>
              </a:rPr>
              <a:t>of </a:t>
            </a:r>
            <a:r>
              <a:rPr lang="en" b="1" dirty="0" smtClean="0">
                <a:cs typeface="Times New Roman" panose="02020603050405020304" pitchFamily="18" charset="0"/>
              </a:rPr>
              <a:t>the patient</a:t>
            </a:r>
          </a:p>
          <a:p>
            <a:pPr eaLnBrk="1" hangingPunct="1">
              <a:buFontTx/>
              <a:buNone/>
            </a:pPr>
            <a:endParaRPr lang="en-U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sr-Latn-RS" b="1" dirty="0">
                <a:cs typeface="Times New Roman" panose="02020603050405020304" pitchFamily="18" charset="0"/>
              </a:rPr>
              <a:t>M</a:t>
            </a:r>
            <a:r>
              <a:rPr lang="en" b="1" dirty="0" smtClean="0">
                <a:cs typeface="Times New Roman" panose="02020603050405020304" pitchFamily="18" charset="0"/>
              </a:rPr>
              <a:t>en</a:t>
            </a:r>
            <a:r>
              <a:rPr lang="en" dirty="0" smtClean="0">
                <a:cs typeface="Times New Roman" panose="02020603050405020304" pitchFamily="18" charset="0"/>
              </a:rPr>
              <a:t>                                  </a:t>
            </a:r>
            <a:r>
              <a:rPr lang="sr-Latn-RS" dirty="0" smtClean="0">
                <a:cs typeface="Times New Roman" panose="02020603050405020304" pitchFamily="18" charset="0"/>
              </a:rPr>
              <a:t>                   </a:t>
            </a:r>
            <a:r>
              <a:rPr lang="en" dirty="0" smtClean="0">
                <a:cs typeface="Times New Roman" panose="02020603050405020304" pitchFamily="18" charset="0"/>
              </a:rPr>
              <a:t>Number year</a:t>
            </a:r>
            <a:endParaRPr lang="en-U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sr-Latn-RS" b="1" dirty="0">
                <a:cs typeface="Times New Roman" panose="02020603050405020304" pitchFamily="18" charset="0"/>
              </a:rPr>
              <a:t>W</a:t>
            </a:r>
            <a:r>
              <a:rPr lang="en" b="1" dirty="0" smtClean="0">
                <a:cs typeface="Times New Roman" panose="02020603050405020304" pitchFamily="18" charset="0"/>
              </a:rPr>
              <a:t>omen</a:t>
            </a:r>
            <a:r>
              <a:rPr lang="en" dirty="0" smtClean="0">
                <a:cs typeface="Times New Roman" panose="02020603050405020304" pitchFamily="18" charset="0"/>
              </a:rPr>
              <a:t>                                             </a:t>
            </a:r>
            <a:r>
              <a:rPr lang="sr-Latn-RS" dirty="0" smtClean="0">
                <a:cs typeface="Times New Roman" panose="02020603050405020304" pitchFamily="18" charset="0"/>
              </a:rPr>
              <a:t> </a:t>
            </a:r>
            <a:r>
              <a:rPr lang="en" dirty="0" smtClean="0">
                <a:cs typeface="Times New Roman" panose="02020603050405020304" pitchFamily="18" charset="0"/>
              </a:rPr>
              <a:t>Number year - 10</a:t>
            </a:r>
          </a:p>
          <a:p>
            <a:pPr eaLnBrk="1" hangingPunct="1"/>
            <a:r>
              <a:rPr lang="sr-Latn-RS" b="1" dirty="0">
                <a:cs typeface="Times New Roman" panose="02020603050405020304" pitchFamily="18" charset="0"/>
              </a:rPr>
              <a:t>L</a:t>
            </a:r>
            <a:r>
              <a:rPr lang="en" b="1" dirty="0" smtClean="0">
                <a:cs typeface="Times New Roman" panose="02020603050405020304" pitchFamily="18" charset="0"/>
              </a:rPr>
              <a:t>iving in </a:t>
            </a:r>
            <a:r>
              <a:rPr lang="sr-Latn-RS" b="1" dirty="0" smtClean="0">
                <a:cs typeface="Times New Roman" panose="02020603050405020304" pitchFamily="18" charset="0"/>
              </a:rPr>
              <a:t>a nursery home</a:t>
            </a:r>
            <a:r>
              <a:rPr lang="en" dirty="0" smtClean="0">
                <a:cs typeface="Times New Roman" panose="02020603050405020304" pitchFamily="18" charset="0"/>
              </a:rPr>
              <a:t>     </a:t>
            </a:r>
            <a:r>
              <a:rPr lang="sr-Latn-RS" dirty="0" smtClean="0">
                <a:cs typeface="Times New Roman" panose="02020603050405020304" pitchFamily="18" charset="0"/>
              </a:rPr>
              <a:t>     </a:t>
            </a:r>
            <a:r>
              <a:rPr lang="en" dirty="0" smtClean="0">
                <a:cs typeface="Times New Roman" panose="02020603050405020304" pitchFamily="18" charset="0"/>
              </a:rPr>
              <a:t>Number year + 10</a:t>
            </a:r>
          </a:p>
          <a:p>
            <a:pPr eaLnBrk="1" hangingPunct="1"/>
            <a:endParaRPr lang="en-US" dirty="0" smtClean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79463" y="427038"/>
            <a:ext cx="8642350" cy="590550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" sz="4000" dirty="0" smtClean="0">
                <a:solidFill>
                  <a:schemeClr val="tx1"/>
                </a:solidFill>
                <a:effectLst/>
              </a:rPr>
              <a:t>Epidemiological division </a:t>
            </a:r>
            <a:r>
              <a:rPr lang="sr-Latn-RS" sz="4000" dirty="0" smtClean="0">
                <a:solidFill>
                  <a:schemeClr val="tx1"/>
                </a:solidFill>
                <a:effectLst/>
              </a:rPr>
              <a:t>of </a:t>
            </a:r>
            <a:r>
              <a:rPr lang="en" sz="4000" dirty="0" smtClean="0">
                <a:solidFill>
                  <a:schemeClr val="tx1"/>
                </a:solidFill>
                <a:effectLst/>
              </a:rPr>
              <a:t>pneumonia</a:t>
            </a:r>
            <a:endParaRPr lang="en-US" sz="4000" dirty="0" smtClean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927006586"/>
              </p:ext>
            </p:extLst>
          </p:nvPr>
        </p:nvGraphicFramePr>
        <p:xfrm>
          <a:off x="514434" y="1340572"/>
          <a:ext cx="9419772" cy="4516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15925"/>
            <a:ext cx="9424988" cy="779463"/>
          </a:xfrm>
          <a:solidFill>
            <a:schemeClr val="bg1"/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4400" dirty="0" smtClean="0">
                <a:solidFill>
                  <a:schemeClr val="accent1"/>
                </a:solidFill>
              </a:rPr>
              <a:t> 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Associated diseases</a:t>
            </a:r>
            <a:endParaRPr lang="en-US" dirty="0" smtClean="0">
              <a:solidFill>
                <a:schemeClr val="accent1"/>
              </a:solidFill>
              <a:effectLst/>
              <a:cs typeface="Times New Roman" pitchFamily="18" charset="0"/>
            </a:endParaRPr>
          </a:p>
        </p:txBody>
      </p:sp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>
          <a:xfrm>
            <a:off x="715963" y="1884363"/>
            <a:ext cx="8905875" cy="3565525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Malignancy</a:t>
            </a:r>
            <a:r>
              <a:rPr lang="en" dirty="0" smtClean="0">
                <a:cs typeface="Times New Roman" panose="02020603050405020304" pitchFamily="18" charset="0"/>
              </a:rPr>
              <a:t>                             </a:t>
            </a:r>
            <a:r>
              <a:rPr lang="sr-Latn-RS" dirty="0" smtClean="0">
                <a:cs typeface="Times New Roman" panose="02020603050405020304" pitchFamily="18" charset="0"/>
              </a:rPr>
              <a:t>                  </a:t>
            </a:r>
            <a:r>
              <a:rPr lang="en" dirty="0" smtClean="0">
                <a:cs typeface="Times New Roman" panose="02020603050405020304" pitchFamily="18" charset="0"/>
              </a:rPr>
              <a:t> + 30</a:t>
            </a:r>
          </a:p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Liver diseases</a:t>
            </a:r>
            <a:r>
              <a:rPr lang="en" dirty="0" smtClean="0">
                <a:cs typeface="Times New Roman" panose="02020603050405020304" pitchFamily="18" charset="0"/>
              </a:rPr>
              <a:t>                                           + 20</a:t>
            </a:r>
          </a:p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Heart failure</a:t>
            </a:r>
            <a:r>
              <a:rPr lang="en" dirty="0" smtClean="0">
                <a:cs typeface="Times New Roman" panose="02020603050405020304" pitchFamily="18" charset="0"/>
              </a:rPr>
              <a:t>                 </a:t>
            </a:r>
            <a:r>
              <a:rPr lang="sr-Latn-RS" dirty="0" smtClean="0">
                <a:cs typeface="Times New Roman" panose="02020603050405020304" pitchFamily="18" charset="0"/>
              </a:rPr>
              <a:t>                             </a:t>
            </a:r>
            <a:r>
              <a:rPr lang="en" dirty="0" smtClean="0">
                <a:cs typeface="Times New Roman" panose="02020603050405020304" pitchFamily="18" charset="0"/>
              </a:rPr>
              <a:t>+ 10</a:t>
            </a:r>
          </a:p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Cerebrovascular diseases</a:t>
            </a:r>
            <a:r>
              <a:rPr lang="en" dirty="0" smtClean="0">
                <a:cs typeface="Times New Roman" panose="02020603050405020304" pitchFamily="18" charset="0"/>
              </a:rPr>
              <a:t>   </a:t>
            </a:r>
            <a:r>
              <a:rPr lang="sr-Latn-RS" dirty="0" smtClean="0">
                <a:cs typeface="Times New Roman" panose="02020603050405020304" pitchFamily="18" charset="0"/>
              </a:rPr>
              <a:t>                 </a:t>
            </a:r>
            <a:r>
              <a:rPr lang="en" dirty="0" smtClean="0">
                <a:cs typeface="Times New Roman" panose="02020603050405020304" pitchFamily="18" charset="0"/>
              </a:rPr>
              <a:t>+ 10</a:t>
            </a:r>
          </a:p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Renal diseases</a:t>
            </a:r>
            <a:r>
              <a:rPr lang="en" dirty="0" smtClean="0">
                <a:cs typeface="Times New Roman" panose="02020603050405020304" pitchFamily="18" charset="0"/>
              </a:rPr>
              <a:t>                               </a:t>
            </a:r>
            <a:r>
              <a:rPr lang="sr-Latn-RS" dirty="0" smtClean="0">
                <a:cs typeface="Times New Roman" panose="02020603050405020304" pitchFamily="18" charset="0"/>
              </a:rPr>
              <a:t>           </a:t>
            </a:r>
            <a:r>
              <a:rPr lang="en" dirty="0" smtClean="0">
                <a:cs typeface="Times New Roman" panose="02020603050405020304" pitchFamily="18" charset="0"/>
              </a:rPr>
              <a:t>+ 10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22275"/>
            <a:ext cx="9404350" cy="823913"/>
          </a:xfrm>
          <a:solidFill>
            <a:schemeClr val="bg1"/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4400" dirty="0" smtClean="0">
                <a:solidFill>
                  <a:schemeClr val="accent1"/>
                </a:solidFill>
              </a:rPr>
              <a:t>   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Clinical finding</a:t>
            </a:r>
            <a:endParaRPr lang="en-US" dirty="0" smtClean="0">
              <a:solidFill>
                <a:schemeClr val="accent1"/>
              </a:solidFill>
              <a:effectLst/>
              <a:cs typeface="Times New Roman" pitchFamily="18" charset="0"/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>
          <a:xfrm>
            <a:off x="652463" y="2008188"/>
            <a:ext cx="8959850" cy="3540125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Altered mental status          </a:t>
            </a:r>
            <a:r>
              <a:rPr lang="sr-Latn-RS" b="1" dirty="0" smtClean="0">
                <a:cs typeface="Times New Roman" panose="02020603050405020304" pitchFamily="18" charset="0"/>
              </a:rPr>
              <a:t>                             </a:t>
            </a:r>
            <a:r>
              <a:rPr lang="en" dirty="0" smtClean="0">
                <a:cs typeface="Times New Roman" panose="02020603050405020304" pitchFamily="18" charset="0"/>
              </a:rPr>
              <a:t>+20</a:t>
            </a:r>
          </a:p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Number of respirations &gt; 30/min.</a:t>
            </a:r>
            <a:r>
              <a:rPr lang="en" dirty="0" smtClean="0">
                <a:cs typeface="Times New Roman" panose="02020603050405020304" pitchFamily="18" charset="0"/>
              </a:rPr>
              <a:t>                +20</a:t>
            </a:r>
          </a:p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Systolic pressure &lt; 90mmHg </a:t>
            </a:r>
            <a:r>
              <a:rPr lang="sr-Latn-RS" b="1" dirty="0" smtClean="0">
                <a:cs typeface="Times New Roman" panose="02020603050405020304" pitchFamily="18" charset="0"/>
              </a:rPr>
              <a:t>                        </a:t>
            </a:r>
            <a:r>
              <a:rPr lang="en" dirty="0" smtClean="0">
                <a:cs typeface="Times New Roman" panose="02020603050405020304" pitchFamily="18" charset="0"/>
              </a:rPr>
              <a:t>+20</a:t>
            </a:r>
          </a:p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Temperature &lt; 35 </a:t>
            </a:r>
            <a:r>
              <a:rPr lang="en" b="1" baseline="30000" dirty="0" smtClean="0">
                <a:cs typeface="Times New Roman" panose="02020603050405020304" pitchFamily="18" charset="0"/>
              </a:rPr>
              <a:t>0</a:t>
            </a:r>
            <a:r>
              <a:rPr lang="en" b="1" dirty="0" smtClean="0">
                <a:cs typeface="Times New Roman" panose="02020603050405020304" pitchFamily="18" charset="0"/>
              </a:rPr>
              <a:t> C &gt; 40 </a:t>
            </a:r>
            <a:r>
              <a:rPr lang="en" b="1" baseline="30000" dirty="0" smtClean="0">
                <a:cs typeface="Times New Roman" panose="02020603050405020304" pitchFamily="18" charset="0"/>
              </a:rPr>
              <a:t>0 </a:t>
            </a:r>
            <a:r>
              <a:rPr lang="en" b="1" dirty="0" smtClean="0">
                <a:cs typeface="Times New Roman" panose="02020603050405020304" pitchFamily="18" charset="0"/>
              </a:rPr>
              <a:t>C                   </a:t>
            </a:r>
            <a:r>
              <a:rPr lang="sr-Latn-RS" b="1" dirty="0" smtClean="0">
                <a:cs typeface="Times New Roman" panose="02020603050405020304" pitchFamily="18" charset="0"/>
              </a:rPr>
              <a:t>       </a:t>
            </a:r>
            <a:r>
              <a:rPr lang="en" dirty="0" smtClean="0">
                <a:cs typeface="Times New Roman" panose="02020603050405020304" pitchFamily="18" charset="0"/>
              </a:rPr>
              <a:t>+15</a:t>
            </a:r>
          </a:p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Heart rate &gt;125/min                                </a:t>
            </a:r>
            <a:r>
              <a:rPr lang="sr-Latn-RS" b="1" dirty="0" smtClean="0">
                <a:cs typeface="Times New Roman" panose="02020603050405020304" pitchFamily="18" charset="0"/>
              </a:rPr>
              <a:t>           </a:t>
            </a:r>
            <a:r>
              <a:rPr lang="en" dirty="0" smtClean="0">
                <a:cs typeface="Times New Roman" panose="02020603050405020304" pitchFamily="18" charset="0"/>
              </a:rPr>
              <a:t>+10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36563" y="425450"/>
            <a:ext cx="9404350" cy="98742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Latn-RS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  <a:t>Mini</a:t>
            </a:r>
            <a:r>
              <a:rPr lang="en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  <a:t> </a:t>
            </a:r>
            <a:r>
              <a:rPr lang="sr-Latn-RS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  <a:t>M</a:t>
            </a:r>
            <a:r>
              <a:rPr lang="en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  <a:t>ental </a:t>
            </a:r>
            <a:r>
              <a:rPr lang="sr-Latn-RS" sz="4000" dirty="0">
                <a:solidFill>
                  <a:srgbClr val="FFC000"/>
                </a:solidFill>
                <a:effectLst/>
                <a:cs typeface="Times New Roman" pitchFamily="18" charset="0"/>
              </a:rPr>
              <a:t>T</a:t>
            </a:r>
            <a:r>
              <a:rPr lang="en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  <a:t>est</a:t>
            </a:r>
            <a:r>
              <a:rPr lang="sr-Latn-RS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  <a:t> (MMT)</a:t>
            </a:r>
            <a:r>
              <a:rPr lang="en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  <a:t> score </a:t>
            </a:r>
            <a:r>
              <a:rPr lang="sr-Latn-RS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  <a:t/>
            </a:r>
            <a:br>
              <a:rPr lang="sr-Latn-RS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</a:br>
            <a:r>
              <a:rPr lang="sr-Latn-RS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  <a:t>f</a:t>
            </a:r>
            <a:r>
              <a:rPr lang="en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  <a:t>or acute confusion  </a:t>
            </a:r>
            <a:r>
              <a:rPr lang="en" sz="4000" dirty="0" smtClean="0">
                <a:solidFill>
                  <a:srgbClr val="FFC000"/>
                </a:solidFill>
                <a:effectLst/>
                <a:cs typeface="Times New Roman" pitchFamily="18" charset="0"/>
                <a:sym typeface="Symbol" pitchFamily="18" charset="2"/>
              </a:rPr>
              <a:t> </a:t>
            </a:r>
            <a:r>
              <a:rPr lang="en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  <a:t>8</a:t>
            </a:r>
          </a:p>
        </p:txBody>
      </p:sp>
      <p:graphicFrame>
        <p:nvGraphicFramePr>
          <p:cNvPr id="69635" name="Object 4"/>
          <p:cNvGraphicFramePr>
            <a:graphicFrameLocks noGrp="1" noChangeAspect="1"/>
          </p:cNvGraphicFramePr>
          <p:nvPr>
            <p:ph type="clipArt" sz="half" idx="1"/>
          </p:nvPr>
        </p:nvGraphicFramePr>
        <p:xfrm>
          <a:off x="1289050" y="1636713"/>
          <a:ext cx="3090863" cy="440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1" name="Clip" r:id="rId4" imgW="3848100" imgH="5478463" progId="MS_ClipArt_Gallery.2">
                  <p:embed/>
                </p:oleObj>
              </mc:Choice>
              <mc:Fallback>
                <p:oleObj name="Clip" r:id="rId4" imgW="3848100" imgH="5478463" progId="MS_ClipArt_Gallery.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9050" y="1636713"/>
                        <a:ext cx="3090863" cy="440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36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043488" y="1682297"/>
            <a:ext cx="4797425" cy="4578350"/>
          </a:xfrm>
          <a:solidFill>
            <a:schemeClr val="bg1"/>
          </a:solidFill>
        </p:spPr>
        <p:txBody>
          <a:bodyPr/>
          <a:lstStyle/>
          <a:p>
            <a:pPr eaLnBrk="1" hangingPunct="1"/>
            <a:endParaRPr lang="sr-Latn-RS" sz="20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000" dirty="0" smtClean="0">
                <a:cs typeface="Times New Roman" panose="02020603050405020304" pitchFamily="18" charset="0"/>
              </a:rPr>
              <a:t>How </a:t>
            </a:r>
            <a:r>
              <a:rPr lang="sr-Latn-RS" sz="2000" dirty="0" smtClean="0">
                <a:cs typeface="Times New Roman" panose="02020603050405020304" pitchFamily="18" charset="0"/>
              </a:rPr>
              <a:t>old are you</a:t>
            </a:r>
            <a:r>
              <a:rPr lang="en" sz="2000" dirty="0" smtClean="0">
                <a:cs typeface="Times New Roman" panose="02020603050405020304" pitchFamily="18" charset="0"/>
              </a:rPr>
              <a:t>?</a:t>
            </a:r>
          </a:p>
          <a:p>
            <a:pPr eaLnBrk="1" hangingPunct="1"/>
            <a:r>
              <a:rPr lang="en" sz="2000" dirty="0" smtClean="0">
                <a:cs typeface="Times New Roman" panose="02020603050405020304" pitchFamily="18" charset="0"/>
              </a:rPr>
              <a:t>Wh</a:t>
            </a:r>
            <a:r>
              <a:rPr lang="sr-Latn-RS" sz="2000" dirty="0" smtClean="0">
                <a:cs typeface="Times New Roman" panose="02020603050405020304" pitchFamily="18" charset="0"/>
              </a:rPr>
              <a:t>ich is the date of your birth</a:t>
            </a:r>
            <a:r>
              <a:rPr lang="en" sz="2000" dirty="0" smtClean="0">
                <a:cs typeface="Times New Roman" panose="02020603050405020304" pitchFamily="18" charset="0"/>
              </a:rPr>
              <a:t>?</a:t>
            </a:r>
          </a:p>
          <a:p>
            <a:pPr eaLnBrk="1" hangingPunct="1"/>
            <a:r>
              <a:rPr lang="sr-Latn-RS" sz="2000" dirty="0" smtClean="0">
                <a:cs typeface="Times New Roman" panose="02020603050405020304" pitchFamily="18" charset="0"/>
              </a:rPr>
              <a:t>What time is it</a:t>
            </a:r>
            <a:r>
              <a:rPr lang="en" sz="2000" dirty="0" smtClean="0">
                <a:cs typeface="Times New Roman" panose="02020603050405020304" pitchFamily="18" charset="0"/>
              </a:rPr>
              <a:t>?</a:t>
            </a:r>
          </a:p>
          <a:p>
            <a:pPr eaLnBrk="1" hangingPunct="1"/>
            <a:r>
              <a:rPr lang="en" sz="2000" dirty="0" smtClean="0">
                <a:cs typeface="Times New Roman" panose="02020603050405020304" pitchFamily="18" charset="0"/>
              </a:rPr>
              <a:t>Which </a:t>
            </a:r>
            <a:r>
              <a:rPr lang="sr-Latn-RS" sz="2000" dirty="0" smtClean="0">
                <a:cs typeface="Times New Roman" panose="02020603050405020304" pitchFamily="18" charset="0"/>
              </a:rPr>
              <a:t>year is this</a:t>
            </a:r>
            <a:r>
              <a:rPr lang="en" sz="2000" dirty="0" smtClean="0">
                <a:cs typeface="Times New Roman" panose="02020603050405020304" pitchFamily="18" charset="0"/>
              </a:rPr>
              <a:t>?</a:t>
            </a:r>
          </a:p>
          <a:p>
            <a:pPr eaLnBrk="1" hangingPunct="1"/>
            <a:r>
              <a:rPr lang="sr-Latn-RS" sz="2000" dirty="0" smtClean="0">
                <a:cs typeface="Times New Roman" panose="02020603050405020304" pitchFamily="18" charset="0"/>
              </a:rPr>
              <a:t>Do </a:t>
            </a:r>
            <a:r>
              <a:rPr lang="en" sz="2000" dirty="0" smtClean="0">
                <a:cs typeface="Times New Roman" panose="02020603050405020304" pitchFamily="18" charset="0"/>
              </a:rPr>
              <a:t>you know </a:t>
            </a:r>
            <a:r>
              <a:rPr lang="sr-Latn-RS" sz="2000" dirty="0" smtClean="0">
                <a:cs typeface="Times New Roman" panose="02020603050405020304" pitchFamily="18" charset="0"/>
              </a:rPr>
              <a:t>the n</a:t>
            </a:r>
            <a:r>
              <a:rPr lang="en" sz="2000" dirty="0" smtClean="0">
                <a:cs typeface="Times New Roman" panose="02020603050405020304" pitchFamily="18" charset="0"/>
              </a:rPr>
              <a:t>ame </a:t>
            </a:r>
            <a:r>
              <a:rPr lang="sr-Latn-RS" sz="2000" dirty="0" smtClean="0">
                <a:cs typeface="Times New Roman" panose="02020603050405020304" pitchFamily="18" charset="0"/>
              </a:rPr>
              <a:t>of </a:t>
            </a:r>
            <a:r>
              <a:rPr lang="en" sz="2000" dirty="0" smtClean="0">
                <a:cs typeface="Times New Roman" panose="02020603050405020304" pitchFamily="18" charset="0"/>
              </a:rPr>
              <a:t>th</a:t>
            </a:r>
            <a:r>
              <a:rPr lang="sr-Latn-RS" sz="2000" dirty="0" smtClean="0">
                <a:cs typeface="Times New Roman" panose="02020603050405020304" pitchFamily="18" charset="0"/>
              </a:rPr>
              <a:t>is</a:t>
            </a:r>
            <a:r>
              <a:rPr lang="en" sz="2000" dirty="0" smtClean="0">
                <a:cs typeface="Times New Roman" panose="02020603050405020304" pitchFamily="18" charset="0"/>
              </a:rPr>
              <a:t> hospital?</a:t>
            </a:r>
          </a:p>
          <a:p>
            <a:pPr eaLnBrk="1" hangingPunct="1"/>
            <a:r>
              <a:rPr lang="sr-Latn-RS" sz="2000" dirty="0" smtClean="0">
                <a:cs typeface="Times New Roman" panose="02020603050405020304" pitchFamily="18" charset="0"/>
              </a:rPr>
              <a:t>Do </a:t>
            </a:r>
            <a:r>
              <a:rPr lang="en" sz="2000" dirty="0" smtClean="0">
                <a:cs typeface="Times New Roman" panose="02020603050405020304" pitchFamily="18" charset="0"/>
              </a:rPr>
              <a:t>you know who we are?</a:t>
            </a:r>
          </a:p>
          <a:p>
            <a:pPr eaLnBrk="1" hangingPunct="1"/>
            <a:r>
              <a:rPr lang="en" sz="2000" dirty="0" smtClean="0">
                <a:cs typeface="Times New Roman" panose="02020603050405020304" pitchFamily="18" charset="0"/>
              </a:rPr>
              <a:t>Which is your home address?</a:t>
            </a:r>
          </a:p>
          <a:p>
            <a:pPr eaLnBrk="1" hangingPunct="1"/>
            <a:r>
              <a:rPr lang="sr-Latn-RS" sz="2000" dirty="0" smtClean="0">
                <a:cs typeface="Times New Roman" panose="02020603050405020304" pitchFamily="18" charset="0"/>
              </a:rPr>
              <a:t>Do </a:t>
            </a:r>
            <a:r>
              <a:rPr lang="en" sz="2000" dirty="0" smtClean="0">
                <a:cs typeface="Times New Roman" panose="02020603050405020304" pitchFamily="18" charset="0"/>
              </a:rPr>
              <a:t>you know when was </a:t>
            </a:r>
            <a:r>
              <a:rPr lang="sr-Latn-RS" sz="2000" dirty="0" smtClean="0">
                <a:cs typeface="Times New Roman" panose="02020603050405020304" pitchFamily="18" charset="0"/>
              </a:rPr>
              <a:t>the WW1</a:t>
            </a:r>
            <a:r>
              <a:rPr lang="en" sz="2000" dirty="0" smtClean="0">
                <a:cs typeface="Times New Roman" panose="02020603050405020304" pitchFamily="18" charset="0"/>
              </a:rPr>
              <a:t>?</a:t>
            </a:r>
          </a:p>
          <a:p>
            <a:pPr eaLnBrk="1" hangingPunct="1"/>
            <a:r>
              <a:rPr lang="sr-Latn-RS" sz="2000" dirty="0" smtClean="0">
                <a:cs typeface="Times New Roman" panose="02020603050405020304" pitchFamily="18" charset="0"/>
              </a:rPr>
              <a:t>Do </a:t>
            </a:r>
            <a:r>
              <a:rPr lang="en" sz="2000" dirty="0" smtClean="0">
                <a:cs typeface="Times New Roman" panose="02020603050405020304" pitchFamily="18" charset="0"/>
              </a:rPr>
              <a:t>you know </a:t>
            </a:r>
            <a:r>
              <a:rPr lang="sr-Latn-RS" sz="2000" dirty="0" smtClean="0">
                <a:cs typeface="Times New Roman" panose="02020603050405020304" pitchFamily="18" charset="0"/>
              </a:rPr>
              <a:t>the n</a:t>
            </a:r>
            <a:r>
              <a:rPr lang="en" sz="2000" dirty="0" smtClean="0">
                <a:cs typeface="Times New Roman" panose="02020603050405020304" pitchFamily="18" charset="0"/>
              </a:rPr>
              <a:t>ame </a:t>
            </a:r>
            <a:r>
              <a:rPr lang="sr-Latn-RS" sz="2000" dirty="0" smtClean="0">
                <a:cs typeface="Times New Roman" panose="02020603050405020304" pitchFamily="18" charset="0"/>
              </a:rPr>
              <a:t>of </a:t>
            </a:r>
            <a:r>
              <a:rPr lang="en" sz="2000" dirty="0" smtClean="0">
                <a:cs typeface="Times New Roman" panose="02020603050405020304" pitchFamily="18" charset="0"/>
              </a:rPr>
              <a:t>our</a:t>
            </a:r>
            <a:r>
              <a:rPr lang="sr-Latn-RS" sz="2000" dirty="0" smtClean="0">
                <a:cs typeface="Times New Roman" panose="02020603050405020304" pitchFamily="18" charset="0"/>
              </a:rPr>
              <a:t> </a:t>
            </a:r>
            <a:r>
              <a:rPr lang="en" sz="2000" dirty="0" smtClean="0">
                <a:cs typeface="Times New Roman" panose="02020603050405020304" pitchFamily="18" charset="0"/>
              </a:rPr>
              <a:t>king?</a:t>
            </a:r>
          </a:p>
          <a:p>
            <a:pPr eaLnBrk="1" hangingPunct="1"/>
            <a:r>
              <a:rPr lang="en" sz="2000" dirty="0" smtClean="0">
                <a:cs typeface="Times New Roman" panose="02020603050405020304" pitchFamily="18" charset="0"/>
              </a:rPr>
              <a:t>Count backward</a:t>
            </a:r>
            <a:r>
              <a:rPr lang="sr-Latn-RS" sz="2000" dirty="0" smtClean="0">
                <a:cs typeface="Times New Roman" panose="02020603050405020304" pitchFamily="18" charset="0"/>
              </a:rPr>
              <a:t>s</a:t>
            </a:r>
            <a:r>
              <a:rPr lang="en" sz="2000" dirty="0" smtClean="0">
                <a:cs typeface="Times New Roman" panose="02020603050405020304" pitchFamily="18" charset="0"/>
              </a:rPr>
              <a:t>, from 20 to 1.</a:t>
            </a:r>
          </a:p>
        </p:txBody>
      </p:sp>
      <p:pic>
        <p:nvPicPr>
          <p:cNvPr id="69637" name="Picture 5" descr="180px-BloodPressure2">
            <a:hlinkClick r:id="rId6" tooltip="A patient having his blood pressure taken by a doctor.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" y="1706563"/>
            <a:ext cx="4170363" cy="433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22275"/>
            <a:ext cx="9393237" cy="866775"/>
          </a:xfrm>
          <a:solidFill>
            <a:schemeClr val="bg1"/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4000" dirty="0" smtClean="0">
                <a:solidFill>
                  <a:schemeClr val="accent1"/>
                </a:solidFill>
              </a:rPr>
              <a:t>     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Laboratory analys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e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s</a:t>
            </a:r>
            <a:endParaRPr lang="en-US" dirty="0" smtClean="0">
              <a:solidFill>
                <a:schemeClr val="accent1"/>
              </a:solidFill>
              <a:effectLst/>
              <a:cs typeface="Times New Roman" pitchFamily="18" charset="0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1044575" y="1582738"/>
            <a:ext cx="8470900" cy="4513262"/>
          </a:xfrm>
        </p:spPr>
        <p:txBody>
          <a:bodyPr/>
          <a:lstStyle/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pH &lt; 7.35                  </a:t>
            </a:r>
            <a:r>
              <a:rPr lang="sr-Latn-RS" b="1" dirty="0" smtClean="0">
                <a:cs typeface="Times New Roman" panose="02020603050405020304" pitchFamily="18" charset="0"/>
              </a:rPr>
              <a:t>                        </a:t>
            </a:r>
            <a:r>
              <a:rPr lang="en" b="1" dirty="0" smtClean="0">
                <a:cs typeface="Times New Roman" panose="02020603050405020304" pitchFamily="18" charset="0"/>
              </a:rPr>
              <a:t>  </a:t>
            </a:r>
            <a:r>
              <a:rPr lang="en" dirty="0" smtClean="0">
                <a:cs typeface="Times New Roman" panose="02020603050405020304" pitchFamily="18" charset="0"/>
              </a:rPr>
              <a:t>+30</a:t>
            </a:r>
          </a:p>
          <a:p>
            <a:pPr eaLnBrk="1" hangingPunct="1"/>
            <a:r>
              <a:rPr lang="sr-Latn-RS" b="1" dirty="0">
                <a:cs typeface="Times New Roman" panose="02020603050405020304" pitchFamily="18" charset="0"/>
              </a:rPr>
              <a:t>u</a:t>
            </a:r>
            <a:r>
              <a:rPr lang="en" b="1" dirty="0" smtClean="0">
                <a:cs typeface="Times New Roman" panose="02020603050405020304" pitchFamily="18" charset="0"/>
              </a:rPr>
              <a:t>rea &gt; 11mmol/l                     </a:t>
            </a:r>
            <a:r>
              <a:rPr lang="sr-Latn-RS" b="1" dirty="0" smtClean="0">
                <a:cs typeface="Times New Roman" panose="02020603050405020304" pitchFamily="18" charset="0"/>
              </a:rPr>
              <a:t>         </a:t>
            </a:r>
            <a:r>
              <a:rPr lang="en" dirty="0" smtClean="0">
                <a:cs typeface="Times New Roman" panose="02020603050405020304" pitchFamily="18" charset="0"/>
              </a:rPr>
              <a:t>+20</a:t>
            </a:r>
          </a:p>
          <a:p>
            <a:pPr eaLnBrk="1" hangingPunct="1"/>
            <a:r>
              <a:rPr lang="sr-Latn-RS" b="1" dirty="0" smtClean="0">
                <a:cs typeface="Times New Roman" panose="02020603050405020304" pitchFamily="18" charset="0"/>
              </a:rPr>
              <a:t>Sodium</a:t>
            </a:r>
            <a:r>
              <a:rPr lang="en" b="1" dirty="0" smtClean="0">
                <a:cs typeface="Times New Roman" panose="02020603050405020304" pitchFamily="18" charset="0"/>
              </a:rPr>
              <a:t> &lt; 130mEq/l                       </a:t>
            </a:r>
            <a:r>
              <a:rPr lang="sr-Latn-RS" b="1" dirty="0" smtClean="0">
                <a:cs typeface="Times New Roman" panose="02020603050405020304" pitchFamily="18" charset="0"/>
              </a:rPr>
              <a:t> </a:t>
            </a:r>
            <a:r>
              <a:rPr lang="en" dirty="0" smtClean="0">
                <a:cs typeface="Times New Roman" panose="02020603050405020304" pitchFamily="18" charset="0"/>
              </a:rPr>
              <a:t>+20</a:t>
            </a:r>
          </a:p>
          <a:p>
            <a:pPr eaLnBrk="1" hangingPunct="1"/>
            <a:r>
              <a:rPr lang="sr-Latn-RS" b="1" dirty="0" smtClean="0">
                <a:cs typeface="Times New Roman" panose="02020603050405020304" pitchFamily="18" charset="0"/>
              </a:rPr>
              <a:t>Gl</a:t>
            </a:r>
            <a:r>
              <a:rPr lang="en" b="1" dirty="0" smtClean="0">
                <a:cs typeface="Times New Roman" panose="02020603050405020304" pitchFamily="18" charset="0"/>
              </a:rPr>
              <a:t>ucose &gt; 14mmol/l                </a:t>
            </a:r>
            <a:r>
              <a:rPr lang="sr-Latn-RS" b="1" dirty="0" smtClean="0">
                <a:cs typeface="Times New Roman" panose="02020603050405020304" pitchFamily="18" charset="0"/>
              </a:rPr>
              <a:t>       </a:t>
            </a:r>
            <a:r>
              <a:rPr lang="en" dirty="0" smtClean="0">
                <a:cs typeface="Times New Roman" panose="02020603050405020304" pitchFamily="18" charset="0"/>
              </a:rPr>
              <a:t>+10</a:t>
            </a:r>
          </a:p>
          <a:p>
            <a:pPr eaLnBrk="1" hangingPunct="1"/>
            <a:r>
              <a:rPr lang="sr-Latn-RS" b="1" dirty="0">
                <a:cs typeface="Times New Roman" panose="02020603050405020304" pitchFamily="18" charset="0"/>
              </a:rPr>
              <a:t>H</a:t>
            </a:r>
            <a:r>
              <a:rPr lang="en" b="1" dirty="0" smtClean="0">
                <a:cs typeface="Times New Roman" panose="02020603050405020304" pitchFamily="18" charset="0"/>
              </a:rPr>
              <a:t>ematocrit &lt; 30%                  </a:t>
            </a:r>
            <a:r>
              <a:rPr lang="sr-Latn-RS" b="1" dirty="0" smtClean="0">
                <a:cs typeface="Times New Roman" panose="02020603050405020304" pitchFamily="18" charset="0"/>
              </a:rPr>
              <a:t>        </a:t>
            </a:r>
            <a:r>
              <a:rPr lang="en" dirty="0" smtClean="0">
                <a:cs typeface="Times New Roman" panose="02020603050405020304" pitchFamily="18" charset="0"/>
              </a:rPr>
              <a:t>+10</a:t>
            </a:r>
          </a:p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S</a:t>
            </a:r>
            <a:r>
              <a:rPr lang="sr-Latn-RS" b="1" dirty="0" smtClean="0">
                <a:cs typeface="Times New Roman" panose="02020603050405020304" pitchFamily="18" charset="0"/>
              </a:rPr>
              <a:t>at</a:t>
            </a:r>
            <a:r>
              <a:rPr lang="en" b="1" dirty="0" smtClean="0">
                <a:cs typeface="Times New Roman" panose="02020603050405020304" pitchFamily="18" charset="0"/>
              </a:rPr>
              <a:t> O2 &lt; 60mmHg             </a:t>
            </a:r>
            <a:r>
              <a:rPr lang="sr-Latn-RS" b="1" dirty="0" smtClean="0">
                <a:cs typeface="Times New Roman" panose="02020603050405020304" pitchFamily="18" charset="0"/>
              </a:rPr>
              <a:t>             </a:t>
            </a:r>
            <a:r>
              <a:rPr lang="en" dirty="0" smtClean="0">
                <a:cs typeface="Times New Roman" panose="02020603050405020304" pitchFamily="18" charset="0"/>
              </a:rPr>
              <a:t>+10</a:t>
            </a:r>
          </a:p>
          <a:p>
            <a:pPr eaLnBrk="1" hangingPunct="1"/>
            <a:r>
              <a:rPr lang="sr-Latn-RS" b="1" dirty="0">
                <a:cs typeface="Times New Roman" panose="02020603050405020304" pitchFamily="18" charset="0"/>
              </a:rPr>
              <a:t>P</a:t>
            </a:r>
            <a:r>
              <a:rPr lang="en" b="1" dirty="0" smtClean="0">
                <a:cs typeface="Times New Roman" panose="02020603050405020304" pitchFamily="18" charset="0"/>
              </a:rPr>
              <a:t>leural effusion      </a:t>
            </a:r>
            <a:r>
              <a:rPr lang="sr-Latn-RS" b="1" dirty="0" smtClean="0">
                <a:cs typeface="Times New Roman" panose="02020603050405020304" pitchFamily="18" charset="0"/>
              </a:rPr>
              <a:t>                        </a:t>
            </a:r>
            <a:r>
              <a:rPr lang="en" b="1" dirty="0" smtClean="0">
                <a:cs typeface="Times New Roman" panose="02020603050405020304" pitchFamily="18" charset="0"/>
              </a:rPr>
              <a:t> </a:t>
            </a:r>
            <a:r>
              <a:rPr lang="en" dirty="0" smtClean="0">
                <a:cs typeface="Times New Roman" panose="02020603050405020304" pitchFamily="18" charset="0"/>
              </a:rPr>
              <a:t>+10</a:t>
            </a:r>
          </a:p>
          <a:p>
            <a:pPr eaLnBrk="1" hangingPunct="1"/>
            <a:endParaRPr lang="en-US" sz="36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346" name="Line 2"/>
          <p:cNvSpPr>
            <a:spLocks noChangeShapeType="1"/>
          </p:cNvSpPr>
          <p:nvPr/>
        </p:nvSpPr>
        <p:spPr bwMode="auto">
          <a:xfrm>
            <a:off x="5880100" y="3046413"/>
            <a:ext cx="20478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Cyrl-RS"/>
          </a:p>
        </p:txBody>
      </p:sp>
      <p:sp>
        <p:nvSpPr>
          <p:cNvPr id="1081347" name="Line 3"/>
          <p:cNvSpPr>
            <a:spLocks noChangeShapeType="1"/>
          </p:cNvSpPr>
          <p:nvPr/>
        </p:nvSpPr>
        <p:spPr bwMode="auto">
          <a:xfrm>
            <a:off x="5927725" y="1589088"/>
            <a:ext cx="27305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Cyrl-RS"/>
          </a:p>
        </p:txBody>
      </p:sp>
      <p:sp>
        <p:nvSpPr>
          <p:cNvPr id="1081348" name="Line 4"/>
          <p:cNvSpPr>
            <a:spLocks noChangeShapeType="1"/>
          </p:cNvSpPr>
          <p:nvPr/>
        </p:nvSpPr>
        <p:spPr bwMode="auto">
          <a:xfrm>
            <a:off x="5880100" y="5086350"/>
            <a:ext cx="27924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Cyrl-RS"/>
          </a:p>
        </p:txBody>
      </p:sp>
      <p:sp>
        <p:nvSpPr>
          <p:cNvPr id="1081349" name="Line 5"/>
          <p:cNvSpPr>
            <a:spLocks noChangeShapeType="1"/>
          </p:cNvSpPr>
          <p:nvPr/>
        </p:nvSpPr>
        <p:spPr bwMode="auto">
          <a:xfrm>
            <a:off x="3124200" y="5734050"/>
            <a:ext cx="0" cy="4460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Cyrl-RS"/>
          </a:p>
        </p:txBody>
      </p:sp>
      <p:sp>
        <p:nvSpPr>
          <p:cNvPr id="1081350" name="Line 6"/>
          <p:cNvSpPr>
            <a:spLocks noChangeShapeType="1"/>
          </p:cNvSpPr>
          <p:nvPr/>
        </p:nvSpPr>
        <p:spPr bwMode="auto">
          <a:xfrm>
            <a:off x="3124200" y="3608388"/>
            <a:ext cx="0" cy="444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Cyrl-RS"/>
          </a:p>
        </p:txBody>
      </p:sp>
      <p:sp>
        <p:nvSpPr>
          <p:cNvPr id="1081351" name="Line 7"/>
          <p:cNvSpPr>
            <a:spLocks noChangeShapeType="1"/>
          </p:cNvSpPr>
          <p:nvPr/>
        </p:nvSpPr>
        <p:spPr bwMode="auto">
          <a:xfrm>
            <a:off x="3124200" y="1657350"/>
            <a:ext cx="0" cy="4460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Cyrl-RS"/>
          </a:p>
        </p:txBody>
      </p:sp>
      <p:sp>
        <p:nvSpPr>
          <p:cNvPr id="1081352" name="Line 8"/>
          <p:cNvSpPr>
            <a:spLocks noChangeShapeType="1"/>
          </p:cNvSpPr>
          <p:nvPr/>
        </p:nvSpPr>
        <p:spPr bwMode="auto">
          <a:xfrm>
            <a:off x="3124200" y="904875"/>
            <a:ext cx="0" cy="4460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Cyrl-RS"/>
          </a:p>
        </p:txBody>
      </p:sp>
      <p:sp>
        <p:nvSpPr>
          <p:cNvPr id="1081353" name="Rectangle 9"/>
          <p:cNvSpPr>
            <a:spLocks noGrp="1" noChangeArrowheads="1"/>
          </p:cNvSpPr>
          <p:nvPr>
            <p:ph type="title"/>
          </p:nvPr>
        </p:nvSpPr>
        <p:spPr>
          <a:xfrm>
            <a:off x="6022975" y="500063"/>
            <a:ext cx="3671888" cy="731837"/>
          </a:xfrm>
          <a:solidFill>
            <a:schemeClr val="bg1"/>
          </a:solidFill>
        </p:spPr>
        <p:txBody>
          <a:bodyPr anchor="t" anchorCtr="1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altLang="en-US" sz="4000" dirty="0" smtClean="0">
                <a:solidFill>
                  <a:schemeClr val="accent1"/>
                </a:solidFill>
              </a:rPr>
              <a:t>Algorithm</a:t>
            </a:r>
            <a:endParaRPr lang="en-US" altLang="en-US" sz="4000" dirty="0" smtClean="0">
              <a:solidFill>
                <a:schemeClr val="accent1"/>
              </a:solidFill>
            </a:endParaRPr>
          </a:p>
        </p:txBody>
      </p:sp>
      <p:sp>
        <p:nvSpPr>
          <p:cNvPr id="1081354" name="AutoShape 10"/>
          <p:cNvSpPr>
            <a:spLocks noChangeArrowheads="1"/>
          </p:cNvSpPr>
          <p:nvPr/>
        </p:nvSpPr>
        <p:spPr bwMode="auto">
          <a:xfrm>
            <a:off x="857250" y="627063"/>
            <a:ext cx="4999038" cy="48418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lIns="128016" tIns="64008" rIns="128016" bIns="64008">
            <a:spAutoFit/>
          </a:bodyPr>
          <a:lstStyle/>
          <a:p>
            <a:pPr algn="ctr" defTabSz="1279525">
              <a:spcBef>
                <a:spcPct val="50000"/>
              </a:spcBef>
              <a:defRPr/>
            </a:pPr>
            <a:r>
              <a:rPr lang="en" alt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Patient with outpatient pneumonia</a:t>
            </a:r>
            <a:endParaRPr lang="en-US" altLang="en-US" sz="20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  <p:sp>
        <p:nvSpPr>
          <p:cNvPr id="1081355" name="Text Box 11"/>
          <p:cNvSpPr txBox="1">
            <a:spLocks noChangeArrowheads="1"/>
          </p:cNvSpPr>
          <p:nvPr/>
        </p:nvSpPr>
        <p:spPr bwMode="auto">
          <a:xfrm>
            <a:off x="879475" y="1403350"/>
            <a:ext cx="5021263" cy="3762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lIns="128016" tIns="64008" rIns="128016" bIns="64008">
            <a:spAutoFit/>
          </a:bodyPr>
          <a:lstStyle/>
          <a:p>
            <a:pPr algn="ctr" defTabSz="1279525">
              <a:spcBef>
                <a:spcPct val="50000"/>
              </a:spcBef>
              <a:defRPr/>
            </a:pP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Patient’s age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</a:t>
            </a: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&gt; 50 years</a:t>
            </a:r>
            <a:endParaRPr lang="en-U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  <p:sp>
        <p:nvSpPr>
          <p:cNvPr id="1081356" name="Text Box 12"/>
          <p:cNvSpPr txBox="1">
            <a:spLocks noChangeArrowheads="1"/>
          </p:cNvSpPr>
          <p:nvPr/>
        </p:nvSpPr>
        <p:spPr bwMode="auto">
          <a:xfrm>
            <a:off x="7654925" y="2463800"/>
            <a:ext cx="2225675" cy="105259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lIns="128016" tIns="64008" rIns="128016" bIns="64008">
            <a:spAutoFit/>
          </a:bodyPr>
          <a:lstStyle/>
          <a:p>
            <a:pPr algn="ctr" defTabSz="1279525">
              <a:spcBef>
                <a:spcPct val="50000"/>
              </a:spcBef>
              <a:defRPr/>
            </a:pPr>
            <a:r>
              <a:rPr lang="e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Classify the patient in </a:t>
            </a:r>
            <a:r>
              <a:rPr lang="sr-Latn-RS" altLang="en-US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risk </a:t>
            </a:r>
            <a:r>
              <a:rPr lang="en" altLang="en-US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group </a:t>
            </a:r>
            <a:r>
              <a:rPr lang="e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II - V </a:t>
            </a:r>
            <a:r>
              <a:rPr lang="sr-Latn-RS" altLang="en-US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acc. </a:t>
            </a:r>
            <a:r>
              <a:rPr lang="sr-Latn-RS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t</a:t>
            </a:r>
            <a:r>
              <a:rPr lang="sr-Latn-RS" altLang="en-US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o PSI score</a:t>
            </a:r>
            <a:endParaRPr lang="en-US" altLang="en-US" sz="20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  <p:sp>
        <p:nvSpPr>
          <p:cNvPr id="1081357" name="Text Box 13"/>
          <p:cNvSpPr txBox="1">
            <a:spLocks noChangeArrowheads="1"/>
          </p:cNvSpPr>
          <p:nvPr/>
        </p:nvSpPr>
        <p:spPr bwMode="auto">
          <a:xfrm>
            <a:off x="857250" y="2166938"/>
            <a:ext cx="5080000" cy="16065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lIns="128016" tIns="64008" rIns="128016" bIns="64008">
            <a:spAutoFit/>
          </a:bodyPr>
          <a:lstStyle/>
          <a:p>
            <a:pPr defTabSz="1279525">
              <a:spcBef>
                <a:spcPct val="50000"/>
              </a:spcBef>
              <a:tabLst>
                <a:tab pos="327025" algn="l"/>
              </a:tabLst>
              <a:defRPr/>
            </a:pP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Does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</a:t>
            </a: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he 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ha</a:t>
            </a: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ve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</a:t>
            </a: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affiliated 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disease</a:t>
            </a: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s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?</a:t>
            </a:r>
            <a:endParaRPr lang="en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  <a:p>
            <a:pPr defTabSz="1279525">
              <a:tabLst>
                <a:tab pos="327025" algn="l"/>
              </a:tabLst>
              <a:defRPr/>
            </a:pP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Neoplastic 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disease</a:t>
            </a:r>
            <a:endParaRPr lang="en-U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  <a:p>
            <a:pPr defTabSz="1279525">
              <a:tabLst>
                <a:tab pos="327025" algn="l"/>
              </a:tabLst>
              <a:defRPr/>
            </a:pP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</a:t>
            </a: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Cardiac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</a:t>
            </a: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insufficiency</a:t>
            </a:r>
            <a:endParaRPr lang="en-U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  <a:p>
            <a:pPr defTabSz="1279525">
              <a:tabLst>
                <a:tab pos="327025" algn="l"/>
              </a:tabLst>
              <a:defRPr/>
            </a:pP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Cerebrovascular 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disease</a:t>
            </a:r>
            <a:endParaRPr lang="en-U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  <a:p>
            <a:pPr defTabSz="1279525">
              <a:tabLst>
                <a:tab pos="327025" algn="l"/>
              </a:tabLst>
              <a:defRPr/>
            </a:pP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</a:t>
            </a:r>
            <a:r>
              <a:rPr lang="sr-Latn-RS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K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idney</a:t>
            </a: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disease</a:t>
            </a:r>
            <a:endParaRPr lang="sr-Latn-C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  <a:p>
            <a:pPr defTabSz="1279525">
              <a:tabLst>
                <a:tab pos="327025" algn="l"/>
              </a:tabLst>
              <a:defRPr/>
            </a:pP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</a:t>
            </a: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L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iver</a:t>
            </a: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disease</a:t>
            </a:r>
            <a:endParaRPr lang="en-U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  <p:sp>
        <p:nvSpPr>
          <p:cNvPr id="1081358" name="Text Box 14"/>
          <p:cNvSpPr txBox="1">
            <a:spLocks noChangeArrowheads="1"/>
          </p:cNvSpPr>
          <p:nvPr/>
        </p:nvSpPr>
        <p:spPr bwMode="auto">
          <a:xfrm>
            <a:off x="879475" y="4137025"/>
            <a:ext cx="5122863" cy="160659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lIns="128016" tIns="64008" rIns="128016" bIns="64008">
            <a:spAutoFit/>
          </a:bodyPr>
          <a:lstStyle/>
          <a:p>
            <a:pPr defTabSz="1279525">
              <a:spcBef>
                <a:spcPct val="50000"/>
              </a:spcBef>
              <a:tabLst>
                <a:tab pos="327025" algn="l"/>
              </a:tabLst>
              <a:defRPr/>
            </a:pP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Does the 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patient ha</a:t>
            </a: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ve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</a:t>
            </a: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any of 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the </a:t>
            </a: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following 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abnormalities</a:t>
            </a: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?</a:t>
            </a:r>
            <a:endParaRPr lang="en-U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  <a:p>
            <a:pPr defTabSz="1279525">
              <a:tabLst>
                <a:tab pos="327025" algn="l"/>
              </a:tabLst>
              <a:defRPr/>
            </a:pP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</a:t>
            </a: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Altered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</a:t>
            </a: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mental status</a:t>
            </a:r>
            <a:endParaRPr lang="en-U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  <a:p>
            <a:pPr defTabSz="1279525">
              <a:tabLst>
                <a:tab pos="327025" algn="l"/>
              </a:tabLst>
              <a:defRPr/>
            </a:pP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Pulse ≥ 125/ minute</a:t>
            </a:r>
            <a:endParaRPr lang="en-U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  <a:p>
            <a:pPr defTabSz="1279525">
              <a:tabLst>
                <a:tab pos="327025" algn="l"/>
              </a:tabLst>
              <a:defRPr/>
            </a:pP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Respiratory frequency ≥ 30 / minute</a:t>
            </a:r>
            <a:endParaRPr lang="en-U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  <a:p>
            <a:pPr defTabSz="1279525">
              <a:tabLst>
                <a:tab pos="327025" algn="l"/>
              </a:tabLst>
              <a:defRPr/>
            </a:pP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Systolic pressure &lt; 90 mmHg</a:t>
            </a:r>
            <a:endParaRPr lang="en-U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  <a:p>
            <a:pPr defTabSz="1279525">
              <a:tabLst>
                <a:tab pos="327025" algn="l"/>
              </a:tabLst>
              <a:defRPr/>
            </a:pP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Temp &lt; 35° C or ≥ 40° C</a:t>
            </a:r>
            <a:endParaRPr lang="en-U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  <p:sp>
        <p:nvSpPr>
          <p:cNvPr id="1081359" name="Text Box 15"/>
          <p:cNvSpPr txBox="1">
            <a:spLocks noChangeArrowheads="1"/>
          </p:cNvSpPr>
          <p:nvPr/>
        </p:nvSpPr>
        <p:spPr bwMode="auto">
          <a:xfrm>
            <a:off x="879475" y="6251575"/>
            <a:ext cx="5100638" cy="4365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lIns="128016" tIns="64008" rIns="128016" bIns="64008">
            <a:spAutoFit/>
          </a:bodyPr>
          <a:lstStyle/>
          <a:p>
            <a:pPr algn="ctr" defTabSz="1279525">
              <a:spcBef>
                <a:spcPct val="50000"/>
              </a:spcBef>
              <a:defRPr/>
            </a:pPr>
            <a:r>
              <a:rPr lang="e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Classify the patient in </a:t>
            </a:r>
            <a:r>
              <a:rPr lang="sr-Latn-RS" altLang="en-US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risk group I</a:t>
            </a:r>
            <a:endParaRPr lang="en-US" altLang="en-US" sz="20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  <p:sp>
        <p:nvSpPr>
          <p:cNvPr id="1081366" name="Line 22"/>
          <p:cNvSpPr>
            <a:spLocks noChangeShapeType="1"/>
          </p:cNvSpPr>
          <p:nvPr/>
        </p:nvSpPr>
        <p:spPr bwMode="auto">
          <a:xfrm>
            <a:off x="8643938" y="1598613"/>
            <a:ext cx="0" cy="763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Cyrl-RS"/>
          </a:p>
        </p:txBody>
      </p:sp>
      <p:sp>
        <p:nvSpPr>
          <p:cNvPr id="1081367" name="Line 23"/>
          <p:cNvSpPr>
            <a:spLocks noChangeShapeType="1"/>
          </p:cNvSpPr>
          <p:nvPr/>
        </p:nvSpPr>
        <p:spPr bwMode="auto">
          <a:xfrm flipV="1">
            <a:off x="8670925" y="3700463"/>
            <a:ext cx="0" cy="13652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Cyrl-RS"/>
          </a:p>
        </p:txBody>
      </p:sp>
      <p:sp>
        <p:nvSpPr>
          <p:cNvPr id="71698" name="Text Box 25"/>
          <p:cNvSpPr txBox="1">
            <a:spLocks noChangeArrowheads="1"/>
          </p:cNvSpPr>
          <p:nvPr/>
        </p:nvSpPr>
        <p:spPr bwMode="auto">
          <a:xfrm>
            <a:off x="6521450" y="4660900"/>
            <a:ext cx="479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" sz="1600" b="1"/>
              <a:t>YES</a:t>
            </a:r>
            <a:endParaRPr lang="en-US" sz="1600" b="1"/>
          </a:p>
        </p:txBody>
      </p:sp>
      <p:sp>
        <p:nvSpPr>
          <p:cNvPr id="71699" name="Text Box 26"/>
          <p:cNvSpPr txBox="1">
            <a:spLocks noChangeArrowheads="1"/>
          </p:cNvSpPr>
          <p:nvPr/>
        </p:nvSpPr>
        <p:spPr bwMode="auto">
          <a:xfrm>
            <a:off x="6523038" y="2576513"/>
            <a:ext cx="4794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" sz="1600" b="1"/>
              <a:t>YES</a:t>
            </a:r>
            <a:endParaRPr lang="en-US" sz="1600" b="1"/>
          </a:p>
        </p:txBody>
      </p:sp>
      <p:sp>
        <p:nvSpPr>
          <p:cNvPr id="71700" name="Text Box 27"/>
          <p:cNvSpPr txBox="1">
            <a:spLocks noChangeArrowheads="1"/>
          </p:cNvSpPr>
          <p:nvPr/>
        </p:nvSpPr>
        <p:spPr bwMode="auto">
          <a:xfrm>
            <a:off x="6523038" y="1219200"/>
            <a:ext cx="479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" sz="1600" b="1"/>
              <a:t>YES</a:t>
            </a:r>
            <a:endParaRPr lang="en-US" sz="1600" b="1"/>
          </a:p>
        </p:txBody>
      </p:sp>
      <p:sp>
        <p:nvSpPr>
          <p:cNvPr id="71701" name="Text Box 28"/>
          <p:cNvSpPr txBox="1">
            <a:spLocks noChangeArrowheads="1"/>
          </p:cNvSpPr>
          <p:nvPr/>
        </p:nvSpPr>
        <p:spPr bwMode="auto">
          <a:xfrm>
            <a:off x="2981325" y="1787525"/>
            <a:ext cx="9731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" sz="1600" b="1" dirty="0" smtClean="0"/>
              <a:t>NO</a:t>
            </a:r>
            <a:endParaRPr lang="en-US" sz="1600" b="1" dirty="0"/>
          </a:p>
        </p:txBody>
      </p:sp>
      <p:sp>
        <p:nvSpPr>
          <p:cNvPr id="71702" name="Text Box 29"/>
          <p:cNvSpPr txBox="1">
            <a:spLocks noChangeArrowheads="1"/>
          </p:cNvSpPr>
          <p:nvPr/>
        </p:nvSpPr>
        <p:spPr bwMode="auto">
          <a:xfrm>
            <a:off x="2954338" y="3775075"/>
            <a:ext cx="9731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" sz="1600" b="1" dirty="0" smtClean="0"/>
              <a:t>NO</a:t>
            </a:r>
            <a:endParaRPr lang="en-US" sz="1600" b="1" dirty="0"/>
          </a:p>
        </p:txBody>
      </p:sp>
      <p:sp>
        <p:nvSpPr>
          <p:cNvPr id="71703" name="Text Box 30"/>
          <p:cNvSpPr txBox="1">
            <a:spLocks noChangeArrowheads="1"/>
          </p:cNvSpPr>
          <p:nvPr/>
        </p:nvSpPr>
        <p:spPr bwMode="auto">
          <a:xfrm>
            <a:off x="2968625" y="5948363"/>
            <a:ext cx="9731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" sz="1400" b="1" dirty="0" smtClean="0"/>
              <a:t>NO</a:t>
            </a:r>
            <a:endParaRPr lang="en-US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81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081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081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1081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1081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1081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" dur="500"/>
                                        <p:tgtEl>
                                          <p:spTgt spid="1081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081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500"/>
                                        <p:tgtEl>
                                          <p:spTgt spid="1081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500"/>
                                        <p:tgtEl>
                                          <p:spTgt spid="1081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500"/>
                                        <p:tgtEl>
                                          <p:spTgt spid="1081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3" dur="500"/>
                                        <p:tgtEl>
                                          <p:spTgt spid="1081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081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1" dur="500"/>
                                        <p:tgtEl>
                                          <p:spTgt spid="1081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5" dur="500"/>
                                        <p:tgtEl>
                                          <p:spTgt spid="1081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1346" grpId="0" animBg="1"/>
      <p:bldP spid="1081347" grpId="0" animBg="1"/>
      <p:bldP spid="1081348" grpId="0" animBg="1"/>
      <p:bldP spid="1081349" grpId="0" animBg="1"/>
      <p:bldP spid="1081350" grpId="0" animBg="1"/>
      <p:bldP spid="1081351" grpId="0" animBg="1"/>
      <p:bldP spid="1081352" grpId="0" animBg="1"/>
      <p:bldP spid="1081354" grpId="0" animBg="1" autoUpdateAnimBg="0"/>
      <p:bldP spid="1081355" grpId="0" animBg="1" autoUpdateAnimBg="0"/>
      <p:bldP spid="1081356" grpId="0" animBg="1" autoUpdateAnimBg="0"/>
      <p:bldP spid="1081357" grpId="0" animBg="1" autoUpdateAnimBg="0"/>
      <p:bldP spid="1081358" grpId="0" animBg="1" autoUpdateAnimBg="0"/>
      <p:bldP spid="1081359" grpId="0" animBg="1" autoUpdateAnimBg="0"/>
      <p:bldP spid="1081366" grpId="0" animBg="1"/>
      <p:bldP spid="108136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Rectangle 2"/>
          <p:cNvGrpSpPr>
            <a:grpSpLocks noGrp="1" noRot="1"/>
          </p:cNvGrpSpPr>
          <p:nvPr/>
        </p:nvGrpSpPr>
        <p:grpSpPr bwMode="auto">
          <a:xfrm>
            <a:off x="392113" y="1309688"/>
            <a:ext cx="9448800" cy="5119687"/>
            <a:chOff x="144" y="672"/>
            <a:chExt cx="5424" cy="3225"/>
          </a:xfrm>
        </p:grpSpPr>
        <p:sp>
          <p:nvSpPr>
            <p:cNvPr id="71684" name="Rectangle 3"/>
            <p:cNvSpPr>
              <a:spLocks noChangeArrowheads="1"/>
            </p:cNvSpPr>
            <p:nvPr/>
          </p:nvSpPr>
          <p:spPr bwMode="auto">
            <a:xfrm>
              <a:off x="3308" y="3248"/>
              <a:ext cx="2260" cy="649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dirty="0" err="1" smtClean="0">
                  <a:latin typeface="+mn-lt"/>
                </a:rPr>
                <a:t>Hospitalization</a:t>
              </a:r>
              <a:endParaRPr lang="sr-Latn-CS" sz="2400" dirty="0" smtClean="0">
                <a:latin typeface="+mn-lt"/>
              </a:endParaRPr>
            </a:p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dirty="0" err="1" smtClean="0">
                  <a:latin typeface="+mn-lt"/>
                </a:rPr>
                <a:t>Intense</a:t>
              </a:r>
              <a:r>
                <a:rPr lang="en" sz="2400" dirty="0" smtClean="0">
                  <a:latin typeface="+mn-lt"/>
                </a:rPr>
                <a:t> </a:t>
              </a:r>
              <a:r>
                <a:rPr lang="en" sz="2400" dirty="0" err="1" smtClean="0">
                  <a:latin typeface="+mn-lt"/>
                </a:rPr>
                <a:t>care</a:t>
              </a:r>
              <a:endParaRPr lang="en-US" sz="2400" dirty="0" smtClean="0">
                <a:latin typeface="+mn-lt"/>
              </a:endParaRPr>
            </a:p>
          </p:txBody>
        </p:sp>
        <p:sp>
          <p:nvSpPr>
            <p:cNvPr id="71685" name="Rectangle 4"/>
            <p:cNvSpPr>
              <a:spLocks noChangeArrowheads="1"/>
            </p:cNvSpPr>
            <p:nvPr/>
          </p:nvSpPr>
          <p:spPr bwMode="auto">
            <a:xfrm>
              <a:off x="1952" y="3248"/>
              <a:ext cx="1356" cy="649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b="1" dirty="0" smtClean="0">
                  <a:latin typeface="Arial Narrow" panose="020B0606020202030204" pitchFamily="34" charset="0"/>
                </a:rPr>
                <a:t>   </a:t>
              </a:r>
              <a:r>
                <a:rPr lang="en" sz="2400" b="1" dirty="0" smtClean="0">
                  <a:latin typeface="+mn-lt"/>
                </a:rPr>
                <a:t>V</a:t>
              </a:r>
              <a:endParaRPr lang="en-US" sz="2400" b="1" dirty="0" smtClean="0">
                <a:latin typeface="+mn-lt"/>
              </a:endParaRPr>
            </a:p>
          </p:txBody>
        </p:sp>
        <p:sp>
          <p:nvSpPr>
            <p:cNvPr id="71686" name="Rectangle 5"/>
            <p:cNvSpPr>
              <a:spLocks noChangeArrowheads="1"/>
            </p:cNvSpPr>
            <p:nvPr/>
          </p:nvSpPr>
          <p:spPr bwMode="auto">
            <a:xfrm>
              <a:off x="144" y="3248"/>
              <a:ext cx="1808" cy="649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b="1" dirty="0" smtClean="0">
                  <a:latin typeface="+mn-lt"/>
                  <a:cs typeface="Arial" panose="020B0604020202020204" pitchFamily="34" charset="0"/>
                </a:rPr>
                <a:t>&gt; 130</a:t>
              </a:r>
              <a:endParaRPr lang="en-US" sz="2400" b="1" dirty="0" smtClean="0"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71687" name="Rectangle 6"/>
            <p:cNvSpPr>
              <a:spLocks noChangeArrowheads="1"/>
            </p:cNvSpPr>
            <p:nvPr/>
          </p:nvSpPr>
          <p:spPr bwMode="auto">
            <a:xfrm>
              <a:off x="3308" y="2599"/>
              <a:ext cx="2260" cy="649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dirty="0" err="1" smtClean="0">
                  <a:latin typeface="+mn-lt"/>
                </a:rPr>
                <a:t>Hospitalization</a:t>
              </a:r>
              <a:endParaRPr lang="sr-Latn-CS" sz="2400" dirty="0" smtClean="0">
                <a:latin typeface="+mn-lt"/>
              </a:endParaRPr>
            </a:p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sr-Latn-RS" sz="2400" dirty="0" smtClean="0">
                  <a:latin typeface="+mn-lt"/>
                </a:rPr>
                <a:t>General ward</a:t>
              </a:r>
              <a:endParaRPr lang="en-US" sz="2400" dirty="0" smtClean="0">
                <a:latin typeface="+mn-lt"/>
              </a:endParaRPr>
            </a:p>
          </p:txBody>
        </p:sp>
        <p:sp>
          <p:nvSpPr>
            <p:cNvPr id="71688" name="Rectangle 7"/>
            <p:cNvSpPr>
              <a:spLocks noChangeArrowheads="1"/>
            </p:cNvSpPr>
            <p:nvPr/>
          </p:nvSpPr>
          <p:spPr bwMode="auto">
            <a:xfrm>
              <a:off x="1952" y="2599"/>
              <a:ext cx="1356" cy="649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sr-Latn-RS" sz="2400" b="1" dirty="0" smtClean="0">
                  <a:latin typeface="+mn-lt"/>
                </a:rPr>
                <a:t>   </a:t>
              </a:r>
              <a:r>
                <a:rPr lang="en" sz="2400" b="1" dirty="0" smtClean="0">
                  <a:latin typeface="+mn-lt"/>
                </a:rPr>
                <a:t>IV</a:t>
              </a:r>
              <a:endParaRPr lang="en-US" sz="2400" b="1" dirty="0" smtClean="0">
                <a:latin typeface="+mn-lt"/>
              </a:endParaRPr>
            </a:p>
          </p:txBody>
        </p:sp>
        <p:sp>
          <p:nvSpPr>
            <p:cNvPr id="71689" name="Rectangle 8"/>
            <p:cNvSpPr>
              <a:spLocks noChangeArrowheads="1"/>
            </p:cNvSpPr>
            <p:nvPr/>
          </p:nvSpPr>
          <p:spPr bwMode="auto">
            <a:xfrm>
              <a:off x="144" y="2599"/>
              <a:ext cx="1808" cy="649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b="1" dirty="0" smtClean="0">
                  <a:latin typeface="+mn-lt"/>
                </a:rPr>
                <a:t>91-130</a:t>
              </a:r>
              <a:endParaRPr lang="en-US" sz="2400" b="1" dirty="0" smtClean="0">
                <a:latin typeface="+mn-lt"/>
              </a:endParaRPr>
            </a:p>
          </p:txBody>
        </p:sp>
        <p:sp>
          <p:nvSpPr>
            <p:cNvPr id="71690" name="Rectangle 9"/>
            <p:cNvSpPr>
              <a:spLocks noChangeArrowheads="1"/>
            </p:cNvSpPr>
            <p:nvPr/>
          </p:nvSpPr>
          <p:spPr bwMode="auto">
            <a:xfrm>
              <a:off x="3308" y="2123"/>
              <a:ext cx="2260" cy="476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dirty="0" smtClean="0">
                  <a:latin typeface="+mn-lt"/>
                </a:rPr>
                <a:t>24h observation</a:t>
              </a:r>
              <a:endParaRPr lang="sr-Latn-RS" sz="2400" dirty="0" smtClean="0">
                <a:latin typeface="+mn-lt"/>
              </a:endParaRPr>
            </a:p>
          </p:txBody>
        </p:sp>
        <p:sp>
          <p:nvSpPr>
            <p:cNvPr id="71691" name="Rectangle 10"/>
            <p:cNvSpPr>
              <a:spLocks noChangeArrowheads="1"/>
            </p:cNvSpPr>
            <p:nvPr/>
          </p:nvSpPr>
          <p:spPr bwMode="auto">
            <a:xfrm>
              <a:off x="1952" y="2123"/>
              <a:ext cx="1356" cy="476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b="1" dirty="0" smtClean="0">
                  <a:latin typeface="Arial Narrow" panose="020B0606020202030204" pitchFamily="34" charset="0"/>
                </a:rPr>
                <a:t>   </a:t>
              </a:r>
              <a:r>
                <a:rPr lang="en" sz="2400" b="1" dirty="0" smtClean="0">
                  <a:latin typeface="+mn-lt"/>
                </a:rPr>
                <a:t>III</a:t>
              </a:r>
              <a:endParaRPr lang="en-US" sz="2400" b="1" dirty="0" smtClean="0">
                <a:latin typeface="+mn-lt"/>
              </a:endParaRPr>
            </a:p>
          </p:txBody>
        </p:sp>
        <p:sp>
          <p:nvSpPr>
            <p:cNvPr id="71692" name="Rectangle 11"/>
            <p:cNvSpPr>
              <a:spLocks noChangeArrowheads="1"/>
            </p:cNvSpPr>
            <p:nvPr/>
          </p:nvSpPr>
          <p:spPr bwMode="auto">
            <a:xfrm>
              <a:off x="144" y="2123"/>
              <a:ext cx="1808" cy="476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b="1" dirty="0" smtClean="0">
                  <a:latin typeface="+mn-lt"/>
                </a:rPr>
                <a:t>71-90</a:t>
              </a:r>
              <a:endParaRPr lang="en-US" sz="2400" b="1" dirty="0" smtClean="0">
                <a:latin typeface="+mn-lt"/>
              </a:endParaRPr>
            </a:p>
          </p:txBody>
        </p:sp>
        <p:sp>
          <p:nvSpPr>
            <p:cNvPr id="71693" name="Rectangle 12"/>
            <p:cNvSpPr>
              <a:spLocks noChangeArrowheads="1"/>
            </p:cNvSpPr>
            <p:nvPr/>
          </p:nvSpPr>
          <p:spPr bwMode="auto">
            <a:xfrm>
              <a:off x="3308" y="1647"/>
              <a:ext cx="2260" cy="476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dirty="0" err="1" smtClean="0">
                  <a:latin typeface="+mn-lt"/>
                </a:rPr>
                <a:t>Home</a:t>
              </a:r>
              <a:r>
                <a:rPr lang="en" sz="2400" dirty="0" smtClean="0">
                  <a:latin typeface="+mn-lt"/>
                </a:rPr>
                <a:t> </a:t>
              </a:r>
              <a:r>
                <a:rPr lang="en" sz="2400" dirty="0" err="1" smtClean="0">
                  <a:latin typeface="+mn-lt"/>
                </a:rPr>
                <a:t>treatment</a:t>
              </a:r>
              <a:endParaRPr lang="en-US" sz="2400" dirty="0" smtClean="0">
                <a:latin typeface="+mn-lt"/>
              </a:endParaRPr>
            </a:p>
          </p:txBody>
        </p:sp>
        <p:sp>
          <p:nvSpPr>
            <p:cNvPr id="71694" name="Rectangle 13"/>
            <p:cNvSpPr>
              <a:spLocks noChangeArrowheads="1"/>
            </p:cNvSpPr>
            <p:nvPr/>
          </p:nvSpPr>
          <p:spPr bwMode="auto">
            <a:xfrm>
              <a:off x="1952" y="1647"/>
              <a:ext cx="1356" cy="476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b="1" dirty="0" smtClean="0">
                  <a:latin typeface="Arial Narrow" panose="020B0606020202030204" pitchFamily="34" charset="0"/>
                </a:rPr>
                <a:t>   </a:t>
              </a:r>
              <a:r>
                <a:rPr lang="en" sz="2400" b="1" dirty="0" smtClean="0">
                  <a:latin typeface="+mn-lt"/>
                </a:rPr>
                <a:t>II</a:t>
              </a:r>
              <a:endParaRPr lang="en-US" sz="2400" b="1" dirty="0" smtClean="0">
                <a:latin typeface="+mn-lt"/>
              </a:endParaRPr>
            </a:p>
          </p:txBody>
        </p:sp>
        <p:sp>
          <p:nvSpPr>
            <p:cNvPr id="71695" name="Rectangle 14"/>
            <p:cNvSpPr>
              <a:spLocks noChangeArrowheads="1"/>
            </p:cNvSpPr>
            <p:nvPr/>
          </p:nvSpPr>
          <p:spPr bwMode="auto">
            <a:xfrm>
              <a:off x="144" y="1647"/>
              <a:ext cx="1808" cy="476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b="1" dirty="0" smtClean="0">
                  <a:latin typeface="+mn-lt"/>
                </a:rPr>
                <a:t>≤ 70</a:t>
              </a:r>
              <a:endParaRPr lang="en-US" sz="2400" b="1" dirty="0" smtClean="0">
                <a:latin typeface="+mn-lt"/>
              </a:endParaRPr>
            </a:p>
          </p:txBody>
        </p:sp>
        <p:sp>
          <p:nvSpPr>
            <p:cNvPr id="71696" name="Rectangle 15"/>
            <p:cNvSpPr>
              <a:spLocks noChangeArrowheads="1"/>
            </p:cNvSpPr>
            <p:nvPr/>
          </p:nvSpPr>
          <p:spPr bwMode="auto">
            <a:xfrm>
              <a:off x="3308" y="998"/>
              <a:ext cx="2260" cy="649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dirty="0" err="1" smtClean="0">
                  <a:latin typeface="+mn-lt"/>
                </a:rPr>
                <a:t>Home</a:t>
              </a:r>
              <a:r>
                <a:rPr lang="en" sz="2400" dirty="0" smtClean="0">
                  <a:latin typeface="+mn-lt"/>
                </a:rPr>
                <a:t> </a:t>
              </a:r>
              <a:r>
                <a:rPr lang="en" sz="2400" dirty="0" err="1" smtClean="0">
                  <a:latin typeface="+mn-lt"/>
                </a:rPr>
                <a:t>treatment</a:t>
              </a:r>
              <a:endParaRPr lang="en-US" sz="2400" dirty="0" smtClean="0">
                <a:latin typeface="+mn-lt"/>
              </a:endParaRPr>
            </a:p>
          </p:txBody>
        </p:sp>
        <p:sp>
          <p:nvSpPr>
            <p:cNvPr id="73745" name="Rectangle 16"/>
            <p:cNvSpPr>
              <a:spLocks noChangeArrowheads="1"/>
            </p:cNvSpPr>
            <p:nvPr/>
          </p:nvSpPr>
          <p:spPr bwMode="auto">
            <a:xfrm>
              <a:off x="1952" y="998"/>
              <a:ext cx="1356" cy="649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</a:pPr>
              <a:r>
                <a:rPr lang="en" sz="2400" b="1">
                  <a:latin typeface="Arial Narrow" panose="020B0606020202030204" pitchFamily="34" charset="0"/>
                </a:rPr>
                <a:t>I</a:t>
              </a:r>
              <a:endParaRPr lang="en-US" sz="2400" b="1">
                <a:latin typeface="Arial Narrow" panose="020B0606020202030204" pitchFamily="34" charset="0"/>
              </a:endParaRPr>
            </a:p>
          </p:txBody>
        </p:sp>
        <p:sp>
          <p:nvSpPr>
            <p:cNvPr id="71698" name="Rectangle 17"/>
            <p:cNvSpPr>
              <a:spLocks noChangeArrowheads="1"/>
            </p:cNvSpPr>
            <p:nvPr/>
          </p:nvSpPr>
          <p:spPr bwMode="auto">
            <a:xfrm>
              <a:off x="144" y="998"/>
              <a:ext cx="1808" cy="649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b="1" dirty="0" err="1" smtClean="0">
                  <a:latin typeface="+mn-lt"/>
                </a:rPr>
                <a:t>According to</a:t>
              </a:r>
              <a:r>
                <a:rPr lang="en" sz="2400" b="1" dirty="0" smtClean="0">
                  <a:latin typeface="+mn-lt"/>
                </a:rPr>
                <a:t> </a:t>
              </a:r>
              <a:endParaRPr lang="en-US" sz="2400" b="1" dirty="0" smtClean="0">
                <a:latin typeface="+mn-lt"/>
              </a:endParaRPr>
            </a:p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b="1" dirty="0" err="1" smtClean="0">
                  <a:latin typeface="+mn-lt"/>
                </a:rPr>
                <a:t>algorithm</a:t>
              </a:r>
              <a:endParaRPr lang="en-US" sz="2400" b="1" dirty="0" smtClean="0">
                <a:latin typeface="+mn-lt"/>
              </a:endParaRPr>
            </a:p>
          </p:txBody>
        </p:sp>
        <p:sp>
          <p:nvSpPr>
            <p:cNvPr id="71699" name="Rectangle 18"/>
            <p:cNvSpPr>
              <a:spLocks noChangeArrowheads="1"/>
            </p:cNvSpPr>
            <p:nvPr/>
          </p:nvSpPr>
          <p:spPr bwMode="auto">
            <a:xfrm>
              <a:off x="3308" y="672"/>
              <a:ext cx="2260" cy="326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b="1" dirty="0" smtClean="0">
                  <a:latin typeface="+mn-lt"/>
                </a:rPr>
                <a:t>TREATMENT</a:t>
              </a:r>
            </a:p>
          </p:txBody>
        </p:sp>
        <p:sp>
          <p:nvSpPr>
            <p:cNvPr id="71700" name="Rectangle 19"/>
            <p:cNvSpPr>
              <a:spLocks noChangeArrowheads="1"/>
            </p:cNvSpPr>
            <p:nvPr/>
          </p:nvSpPr>
          <p:spPr bwMode="auto">
            <a:xfrm>
              <a:off x="1952" y="672"/>
              <a:ext cx="1356" cy="326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b="1" dirty="0" smtClean="0">
                  <a:latin typeface="+mn-lt"/>
                </a:rPr>
                <a:t>GROUP</a:t>
              </a:r>
            </a:p>
          </p:txBody>
        </p:sp>
        <p:sp>
          <p:nvSpPr>
            <p:cNvPr id="71701" name="Rectangle 20"/>
            <p:cNvSpPr>
              <a:spLocks noChangeArrowheads="1"/>
            </p:cNvSpPr>
            <p:nvPr/>
          </p:nvSpPr>
          <p:spPr bwMode="auto">
            <a:xfrm>
              <a:off x="144" y="672"/>
              <a:ext cx="1808" cy="326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sr-Latn-RS" sz="2400" b="1" dirty="0" smtClean="0">
                  <a:latin typeface="+mn-lt"/>
                </a:rPr>
                <a:t>PSI </a:t>
              </a:r>
              <a:r>
                <a:rPr lang="en" sz="2400" b="1" dirty="0" smtClean="0">
                  <a:latin typeface="+mn-lt"/>
                </a:rPr>
                <a:t>SCORE</a:t>
              </a:r>
              <a:r>
                <a:rPr lang="en" sz="2400" b="1" dirty="0" smtClean="0">
                  <a:latin typeface="Arial Narrow" panose="020B0606020202030204" pitchFamily="34" charset="0"/>
                </a:rPr>
                <a:t>           </a:t>
              </a:r>
              <a:endParaRPr lang="en-US" sz="2400" b="1" dirty="0" smtClean="0">
                <a:latin typeface="Arial Narrow" panose="020B0606020202030204" pitchFamily="34" charset="0"/>
              </a:endParaRPr>
            </a:p>
          </p:txBody>
        </p:sp>
        <p:sp>
          <p:nvSpPr>
            <p:cNvPr id="73750" name="Line 21"/>
            <p:cNvSpPr>
              <a:spLocks noChangeShapeType="1"/>
            </p:cNvSpPr>
            <p:nvPr/>
          </p:nvSpPr>
          <p:spPr bwMode="auto">
            <a:xfrm>
              <a:off x="144" y="672"/>
              <a:ext cx="5424" cy="0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Cyrl-RS"/>
            </a:p>
          </p:txBody>
        </p:sp>
        <p:sp>
          <p:nvSpPr>
            <p:cNvPr id="73751" name="Line 22"/>
            <p:cNvSpPr>
              <a:spLocks noChangeShapeType="1"/>
            </p:cNvSpPr>
            <p:nvPr/>
          </p:nvSpPr>
          <p:spPr bwMode="auto">
            <a:xfrm>
              <a:off x="144" y="998"/>
              <a:ext cx="5424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Cyrl-RS"/>
            </a:p>
          </p:txBody>
        </p:sp>
        <p:sp>
          <p:nvSpPr>
            <p:cNvPr id="73752" name="Line 23"/>
            <p:cNvSpPr>
              <a:spLocks noChangeShapeType="1"/>
            </p:cNvSpPr>
            <p:nvPr/>
          </p:nvSpPr>
          <p:spPr bwMode="auto">
            <a:xfrm>
              <a:off x="144" y="1647"/>
              <a:ext cx="5424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Cyrl-RS"/>
            </a:p>
          </p:txBody>
        </p:sp>
        <p:sp>
          <p:nvSpPr>
            <p:cNvPr id="73753" name="Line 24"/>
            <p:cNvSpPr>
              <a:spLocks noChangeShapeType="1"/>
            </p:cNvSpPr>
            <p:nvPr/>
          </p:nvSpPr>
          <p:spPr bwMode="auto">
            <a:xfrm>
              <a:off x="144" y="2123"/>
              <a:ext cx="5424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Cyrl-RS"/>
            </a:p>
          </p:txBody>
        </p:sp>
        <p:sp>
          <p:nvSpPr>
            <p:cNvPr id="73754" name="Line 25"/>
            <p:cNvSpPr>
              <a:spLocks noChangeShapeType="1"/>
            </p:cNvSpPr>
            <p:nvPr/>
          </p:nvSpPr>
          <p:spPr bwMode="auto">
            <a:xfrm>
              <a:off x="144" y="2599"/>
              <a:ext cx="5424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Cyrl-RS"/>
            </a:p>
          </p:txBody>
        </p:sp>
        <p:sp>
          <p:nvSpPr>
            <p:cNvPr id="73755" name="Line 26"/>
            <p:cNvSpPr>
              <a:spLocks noChangeShapeType="1"/>
            </p:cNvSpPr>
            <p:nvPr/>
          </p:nvSpPr>
          <p:spPr bwMode="auto">
            <a:xfrm>
              <a:off x="144" y="3248"/>
              <a:ext cx="5424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Cyrl-RS"/>
            </a:p>
          </p:txBody>
        </p:sp>
        <p:sp>
          <p:nvSpPr>
            <p:cNvPr id="73756" name="Line 27"/>
            <p:cNvSpPr>
              <a:spLocks noChangeShapeType="1"/>
            </p:cNvSpPr>
            <p:nvPr/>
          </p:nvSpPr>
          <p:spPr bwMode="auto">
            <a:xfrm>
              <a:off x="144" y="3897"/>
              <a:ext cx="5424" cy="0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Cyrl-RS"/>
            </a:p>
          </p:txBody>
        </p:sp>
        <p:sp>
          <p:nvSpPr>
            <p:cNvPr id="73757" name="Line 28"/>
            <p:cNvSpPr>
              <a:spLocks noChangeShapeType="1"/>
            </p:cNvSpPr>
            <p:nvPr/>
          </p:nvSpPr>
          <p:spPr bwMode="auto">
            <a:xfrm>
              <a:off x="144" y="672"/>
              <a:ext cx="0" cy="3225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Cyrl-RS"/>
            </a:p>
          </p:txBody>
        </p:sp>
        <p:sp>
          <p:nvSpPr>
            <p:cNvPr id="73758" name="Line 29"/>
            <p:cNvSpPr>
              <a:spLocks noChangeShapeType="1"/>
            </p:cNvSpPr>
            <p:nvPr/>
          </p:nvSpPr>
          <p:spPr bwMode="auto">
            <a:xfrm>
              <a:off x="1952" y="672"/>
              <a:ext cx="0" cy="3225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Cyrl-RS"/>
            </a:p>
          </p:txBody>
        </p:sp>
        <p:sp>
          <p:nvSpPr>
            <p:cNvPr id="73759" name="Line 30"/>
            <p:cNvSpPr>
              <a:spLocks noChangeShapeType="1"/>
            </p:cNvSpPr>
            <p:nvPr/>
          </p:nvSpPr>
          <p:spPr bwMode="auto">
            <a:xfrm>
              <a:off x="3308" y="672"/>
              <a:ext cx="0" cy="3225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Cyrl-RS"/>
            </a:p>
          </p:txBody>
        </p:sp>
        <p:sp>
          <p:nvSpPr>
            <p:cNvPr id="73760" name="Line 31"/>
            <p:cNvSpPr>
              <a:spLocks noChangeShapeType="1"/>
            </p:cNvSpPr>
            <p:nvPr/>
          </p:nvSpPr>
          <p:spPr bwMode="auto">
            <a:xfrm>
              <a:off x="5568" y="672"/>
              <a:ext cx="0" cy="3225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Cyrl-RS"/>
            </a:p>
          </p:txBody>
        </p:sp>
      </p:grpSp>
      <p:sp>
        <p:nvSpPr>
          <p:cNvPr id="71683" name="Text Box 32"/>
          <p:cNvSpPr txBox="1">
            <a:spLocks noChangeArrowheads="1"/>
          </p:cNvSpPr>
          <p:nvPr/>
        </p:nvSpPr>
        <p:spPr bwMode="auto">
          <a:xfrm>
            <a:off x="609600" y="484188"/>
            <a:ext cx="9085263" cy="646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" sz="3600" b="1" dirty="0" smtClean="0">
                <a:solidFill>
                  <a:schemeClr val="accent1"/>
                </a:solidFill>
                <a:latin typeface="+mj-lt"/>
              </a:rPr>
              <a:t>WHERE </a:t>
            </a:r>
            <a:r>
              <a:rPr lang="sr-Latn-RS" sz="3600" b="1" dirty="0" smtClean="0">
                <a:solidFill>
                  <a:schemeClr val="accent1"/>
                </a:solidFill>
                <a:latin typeface="+mj-lt"/>
              </a:rPr>
              <a:t>TO </a:t>
            </a:r>
            <a:r>
              <a:rPr lang="en" sz="3600" b="1" dirty="0" smtClean="0">
                <a:solidFill>
                  <a:schemeClr val="accent1"/>
                </a:solidFill>
                <a:latin typeface="+mj-lt"/>
              </a:rPr>
              <a:t>TREAT ?</a:t>
            </a:r>
            <a:endParaRPr lang="en-US" sz="3600" b="1" dirty="0" smtClean="0">
              <a:solidFill>
                <a:schemeClr val="accent1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22" name="Rectangle 2"/>
          <p:cNvSpPr>
            <a:spLocks noGrp="1" noChangeArrowheads="1"/>
          </p:cNvSpPr>
          <p:nvPr>
            <p:ph type="title"/>
          </p:nvPr>
        </p:nvSpPr>
        <p:spPr>
          <a:xfrm>
            <a:off x="522288" y="522288"/>
            <a:ext cx="9290050" cy="9779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dirty="0" smtClean="0">
                <a:solidFill>
                  <a:schemeClr val="accent1"/>
                </a:solidFill>
              </a:rPr>
              <a:t>        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Modified BTS recommendations </a:t>
            </a:r>
            <a:r>
              <a:rPr lang="sr-Latn-CS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/>
            </a:r>
            <a:br>
              <a:rPr lang="sr-Latn-CS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</a:b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CURB index </a:t>
            </a:r>
            <a:endParaRPr lang="en-US" dirty="0" smtClean="0">
              <a:solidFill>
                <a:schemeClr val="accent1"/>
              </a:solidFill>
              <a:effectLst/>
              <a:cs typeface="Times New Roman" pitchFamily="18" charset="0"/>
            </a:endParaRPr>
          </a:p>
        </p:txBody>
      </p:sp>
      <p:graphicFrame>
        <p:nvGraphicFramePr>
          <p:cNvPr id="1105944" name="Group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3603275"/>
              </p:ext>
            </p:extLst>
          </p:nvPr>
        </p:nvGraphicFramePr>
        <p:xfrm>
          <a:off x="1082675" y="1598613"/>
          <a:ext cx="8328025" cy="3657600"/>
        </p:xfrm>
        <a:graphic>
          <a:graphicData uri="http://schemas.openxmlformats.org/drawingml/2006/table">
            <a:tbl>
              <a:tblPr/>
              <a:tblGrid>
                <a:gridCol w="2203450"/>
                <a:gridCol w="6124575"/>
              </a:tblGrid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C</a:t>
                      </a:r>
                      <a:endParaRPr kumimoji="0" lang="en-US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confusion 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U</a:t>
                      </a:r>
                      <a:endParaRPr kumimoji="0" lang="en-US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urea &gt; 7 mmol/l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R</a:t>
                      </a:r>
                      <a:endParaRPr kumimoji="0" lang="en-US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respiratory frequency &gt; 30/min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B</a:t>
                      </a:r>
                      <a:endParaRPr kumimoji="0" lang="en-US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sr-Latn-R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sy</a:t>
                      </a:r>
                      <a:r>
                        <a:rPr kumimoji="0" lang="e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stol</a:t>
                      </a:r>
                      <a:r>
                        <a:rPr kumimoji="0" lang="sr-Latn-R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ic</a:t>
                      </a:r>
                      <a:r>
                        <a:rPr kumimoji="0" lang="e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kumimoji="0" lang="sr-Latn-R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blood </a:t>
                      </a:r>
                      <a:r>
                        <a:rPr kumimoji="0" lang="e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pressure &lt; 90 mmHg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sr-Latn-R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</a:t>
                      </a:r>
                      <a:r>
                        <a:rPr kumimoji="0" lang="e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iastolic</a:t>
                      </a:r>
                      <a:r>
                        <a:rPr kumimoji="0" lang="sr-Latn-R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blood pressure</a:t>
                      </a:r>
                      <a:r>
                        <a:rPr kumimoji="0" lang="e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&lt; 60mmHg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2724" name="Text Box 23"/>
          <p:cNvSpPr txBox="1">
            <a:spLocks noChangeArrowheads="1"/>
          </p:cNvSpPr>
          <p:nvPr/>
        </p:nvSpPr>
        <p:spPr bwMode="auto">
          <a:xfrm>
            <a:off x="3019425" y="5641975"/>
            <a:ext cx="4297363" cy="461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" sz="2400" b="1" dirty="0" smtClean="0">
                <a:latin typeface="+mn-lt"/>
              </a:rPr>
              <a:t>1 point </a:t>
            </a:r>
            <a:r>
              <a:rPr lang="sr-Latn-RS" sz="2400" b="1" dirty="0" err="1">
                <a:latin typeface="+mn-lt"/>
              </a:rPr>
              <a:t>f</a:t>
            </a:r>
            <a:r>
              <a:rPr lang="en" sz="2400" b="1" dirty="0" smtClean="0">
                <a:latin typeface="+mn-lt"/>
              </a:rPr>
              <a:t>or every parameter</a:t>
            </a:r>
            <a:endParaRPr lang="en-US" sz="2400" b="1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79425" y="403225"/>
            <a:ext cx="9404350" cy="9779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CURB index </a:t>
            </a:r>
            <a:r>
              <a:rPr lang="sr-Latn-CS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/>
            </a:r>
            <a:br>
              <a:rPr lang="sr-Latn-CS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</a:b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Advantages in 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comparison to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PSI</a:t>
            </a:r>
            <a:endParaRPr lang="en-US" dirty="0" smtClean="0">
              <a:solidFill>
                <a:schemeClr val="accent1"/>
              </a:solidFill>
              <a:effectLst/>
              <a:cs typeface="Times New Roman" pitchFamily="18" charset="0"/>
            </a:endParaRPr>
          </a:p>
        </p:txBody>
      </p:sp>
      <p:sp>
        <p:nvSpPr>
          <p:cNvPr id="76803" name="Rectangle 3"/>
          <p:cNvSpPr>
            <a:spLocks noGrp="1" noChangeArrowheads="1"/>
          </p:cNvSpPr>
          <p:nvPr>
            <p:ph idx="1"/>
          </p:nvPr>
        </p:nvSpPr>
        <p:spPr>
          <a:xfrm>
            <a:off x="479425" y="1808163"/>
            <a:ext cx="9404350" cy="4287837"/>
          </a:xfrm>
        </p:spPr>
        <p:txBody>
          <a:bodyPr/>
          <a:lstStyle/>
          <a:p>
            <a:pPr eaLnBrk="1" hangingPunct="1">
              <a:buFontTx/>
              <a:buNone/>
            </a:pPr>
            <a:endParaRPr lang="sr-Latn-CS" dirty="0" smtClean="0"/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Faster and simpler assessment </a:t>
            </a:r>
            <a:r>
              <a:rPr lang="sr-Latn-RS" dirty="0" smtClean="0">
                <a:cs typeface="Times New Roman" panose="02020603050405020304" pitchFamily="18" charset="0"/>
              </a:rPr>
              <a:t>of </a:t>
            </a:r>
            <a:r>
              <a:rPr lang="en" dirty="0" smtClean="0">
                <a:cs typeface="Times New Roman" panose="02020603050405020304" pitchFamily="18" charset="0"/>
              </a:rPr>
              <a:t>disease</a:t>
            </a:r>
            <a:r>
              <a:rPr lang="sr-Latn-RS" dirty="0">
                <a:cs typeface="Times New Roman" panose="02020603050405020304" pitchFamily="18" charset="0"/>
              </a:rPr>
              <a:t> </a:t>
            </a:r>
            <a:r>
              <a:rPr lang="sr-Latn-RS" dirty="0" smtClean="0">
                <a:cs typeface="Times New Roman" panose="02020603050405020304" pitchFamily="18" charset="0"/>
              </a:rPr>
              <a:t>severity</a:t>
            </a:r>
            <a:r>
              <a:rPr lang="en" dirty="0" smtClean="0">
                <a:cs typeface="Times New Roman" panose="02020603050405020304" pitchFamily="18" charset="0"/>
              </a:rPr>
              <a:t> and </a:t>
            </a:r>
            <a:r>
              <a:rPr lang="sr-Latn-RS" dirty="0" smtClean="0">
                <a:cs typeface="Times New Roman" panose="02020603050405020304" pitchFamily="18" charset="0"/>
              </a:rPr>
              <a:t>decision on </a:t>
            </a:r>
            <a:r>
              <a:rPr lang="en" dirty="0" smtClean="0">
                <a:cs typeface="Times New Roman" panose="02020603050405020304" pitchFamily="18" charset="0"/>
              </a:rPr>
              <a:t>place </a:t>
            </a:r>
            <a:r>
              <a:rPr lang="sr-Latn-RS" dirty="0" smtClean="0">
                <a:cs typeface="Times New Roman" panose="02020603050405020304" pitchFamily="18" charset="0"/>
              </a:rPr>
              <a:t>of </a:t>
            </a:r>
            <a:r>
              <a:rPr lang="en" dirty="0" smtClean="0">
                <a:cs typeface="Times New Roman" panose="02020603050405020304" pitchFamily="18" charset="0"/>
              </a:rPr>
              <a:t>treatment</a:t>
            </a:r>
            <a:r>
              <a:rPr lang="sr-Latn-RS" dirty="0" smtClean="0">
                <a:cs typeface="Times New Roman" panose="02020603050405020304" pitchFamily="18" charset="0"/>
              </a:rPr>
              <a:t> for</a:t>
            </a:r>
            <a:r>
              <a:rPr lang="en" dirty="0" smtClean="0">
                <a:cs typeface="Times New Roman" panose="02020603050405020304" pitchFamily="18" charset="0"/>
              </a:rPr>
              <a:t> the patient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4 parameters </a:t>
            </a:r>
          </a:p>
          <a:p>
            <a:pPr eaLnBrk="1" hangingPunct="1">
              <a:buFontTx/>
              <a:buNone/>
            </a:pPr>
            <a:r>
              <a:rPr lang="en" dirty="0" smtClean="0">
                <a:cs typeface="Times New Roman" panose="02020603050405020304" pitchFamily="18" charset="0"/>
              </a:rPr>
              <a:t>( three clinical and one laboratory finding )</a:t>
            </a:r>
            <a:endParaRPr lang="en-US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ChangeArrowheads="1"/>
          </p:cNvSpPr>
          <p:nvPr/>
        </p:nvSpPr>
        <p:spPr bwMode="auto">
          <a:xfrm>
            <a:off x="422275" y="439738"/>
            <a:ext cx="9459913" cy="1200329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Assessment </a:t>
            </a:r>
            <a:r>
              <a:rPr lang="sr-Latn-RS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of</a:t>
            </a: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 pneumonia</a:t>
            </a:r>
            <a:r>
              <a:rPr lang="sr-Latn-RS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 severity</a:t>
            </a: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 in the hospital</a:t>
            </a:r>
            <a:r>
              <a:rPr lang="sr-Latn-RS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(</a:t>
            </a:r>
            <a:r>
              <a:rPr lang="sr-Latn-RS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en" sz="3600" b="1" u="sng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URB-65 </a:t>
            </a:r>
            <a:r>
              <a:rPr lang="sr-Latn-RS" sz="3600" b="1" u="sng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score</a:t>
            </a: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6250" y="1870075"/>
            <a:ext cx="9324975" cy="2638425"/>
          </a:xfrm>
          <a:ln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marL="290513" indent="-290513" eaLnBrk="1" hangingPunct="1">
              <a:lnSpc>
                <a:spcPct val="75000"/>
              </a:lnSpc>
              <a:spcBef>
                <a:spcPct val="30000"/>
              </a:spcBef>
              <a:buClr>
                <a:srgbClr val="A89EDA"/>
              </a:buClr>
              <a:buSzPct val="65000"/>
              <a:buFontTx/>
              <a:buNone/>
            </a:pPr>
            <a:r>
              <a:rPr lang="en" sz="2000" dirty="0" smtClean="0"/>
              <a:t>Any of</a:t>
            </a:r>
            <a:r>
              <a:rPr lang="sr-Latn-RS" sz="2000" dirty="0" smtClean="0"/>
              <a:t> the following</a:t>
            </a:r>
            <a:r>
              <a:rPr lang="en" sz="2000" dirty="0" smtClean="0"/>
              <a:t>:</a:t>
            </a:r>
            <a:endParaRPr lang="sr-Latn-CS" sz="2000" dirty="0" smtClean="0"/>
          </a:p>
          <a:p>
            <a:pPr marL="290513" indent="-290513" eaLnBrk="1" hangingPunct="1">
              <a:lnSpc>
                <a:spcPct val="75000"/>
              </a:lnSpc>
              <a:spcBef>
                <a:spcPct val="30000"/>
              </a:spcBef>
              <a:buClr>
                <a:srgbClr val="A89EDA"/>
              </a:buClr>
              <a:buSzPct val="65000"/>
              <a:buFontTx/>
              <a:buNone/>
            </a:pPr>
            <a:endParaRPr lang="en-US" sz="2000" dirty="0" smtClean="0"/>
          </a:p>
          <a:p>
            <a:pPr marL="290513" indent="-290513" eaLnBrk="1" hangingPunct="1">
              <a:lnSpc>
                <a:spcPct val="75000"/>
              </a:lnSpc>
              <a:spcBef>
                <a:spcPct val="5000"/>
              </a:spcBef>
              <a:buClr>
                <a:srgbClr val="A89EDA"/>
              </a:buClr>
              <a:buSzPct val="65000"/>
            </a:pPr>
            <a:r>
              <a:rPr lang="en" sz="2000" dirty="0" smtClean="0"/>
              <a:t>confusion</a:t>
            </a:r>
          </a:p>
          <a:p>
            <a:pPr marL="290513" indent="-290513" eaLnBrk="1" hangingPunct="1">
              <a:lnSpc>
                <a:spcPct val="75000"/>
              </a:lnSpc>
              <a:spcBef>
                <a:spcPct val="5000"/>
              </a:spcBef>
              <a:buClr>
                <a:srgbClr val="A89EDA"/>
              </a:buClr>
              <a:buSzPct val="65000"/>
            </a:pPr>
            <a:r>
              <a:rPr lang="en" sz="2000" dirty="0" smtClean="0"/>
              <a:t>urea &gt; 7 mmol/l</a:t>
            </a:r>
          </a:p>
          <a:p>
            <a:pPr marL="290513" indent="-290513" eaLnBrk="1" hangingPunct="1">
              <a:lnSpc>
                <a:spcPct val="75000"/>
              </a:lnSpc>
              <a:spcBef>
                <a:spcPct val="5000"/>
              </a:spcBef>
              <a:buClr>
                <a:srgbClr val="A89EDA"/>
              </a:buClr>
              <a:buSzPct val="65000"/>
            </a:pPr>
            <a:r>
              <a:rPr lang="en" sz="2000" dirty="0" smtClean="0"/>
              <a:t>respiratory frequency </a:t>
            </a:r>
            <a:r>
              <a:rPr lang="en" sz="2000" b="1" dirty="0" smtClean="0">
                <a:sym typeface="Symbol" panose="05050102010706020507" pitchFamily="18" charset="2"/>
              </a:rPr>
              <a:t> </a:t>
            </a:r>
            <a:r>
              <a:rPr lang="en" sz="2000" dirty="0" smtClean="0"/>
              <a:t>30/min</a:t>
            </a:r>
          </a:p>
          <a:p>
            <a:pPr marL="290513" indent="-290513" eaLnBrk="1" hangingPunct="1">
              <a:lnSpc>
                <a:spcPct val="75000"/>
              </a:lnSpc>
              <a:spcBef>
                <a:spcPct val="5000"/>
              </a:spcBef>
              <a:buClr>
                <a:srgbClr val="A89EDA"/>
              </a:buClr>
              <a:buSzPct val="65000"/>
            </a:pPr>
            <a:r>
              <a:rPr lang="en" sz="2000" dirty="0" smtClean="0"/>
              <a:t>blood pressure (systolic &lt; 90 mmHg or diastolic </a:t>
            </a:r>
            <a:r>
              <a:rPr lang="en" sz="2000" b="1" dirty="0" smtClean="0">
                <a:sym typeface="Symbol" panose="05050102010706020507" pitchFamily="18" charset="2"/>
              </a:rPr>
              <a:t>&lt; </a:t>
            </a:r>
            <a:r>
              <a:rPr lang="en" sz="2000" dirty="0" smtClean="0"/>
              <a:t>60 mmHg)</a:t>
            </a:r>
          </a:p>
          <a:p>
            <a:pPr marL="290513" indent="-290513" eaLnBrk="1" hangingPunct="1">
              <a:lnSpc>
                <a:spcPct val="75000"/>
              </a:lnSpc>
              <a:spcBef>
                <a:spcPct val="5000"/>
              </a:spcBef>
              <a:buClr>
                <a:srgbClr val="A89EDA"/>
              </a:buClr>
              <a:buSzPct val="65000"/>
            </a:pPr>
            <a:r>
              <a:rPr lang="en" sz="2000" dirty="0" smtClean="0"/>
              <a:t>age </a:t>
            </a:r>
            <a:r>
              <a:rPr lang="en" sz="2000" b="1" dirty="0" smtClean="0">
                <a:sym typeface="Symbol" panose="05050102010706020507" pitchFamily="18" charset="2"/>
              </a:rPr>
              <a:t> </a:t>
            </a:r>
            <a:r>
              <a:rPr lang="en" sz="2000" dirty="0" smtClean="0"/>
              <a:t>65 years</a:t>
            </a:r>
          </a:p>
          <a:p>
            <a:pPr marL="290513" indent="-290513" eaLnBrk="1" hangingPunct="1">
              <a:lnSpc>
                <a:spcPct val="75000"/>
              </a:lnSpc>
              <a:buClr>
                <a:srgbClr val="A89EDA"/>
              </a:buClr>
              <a:buSzPct val="65000"/>
              <a:buFontTx/>
              <a:buNone/>
            </a:pPr>
            <a:endParaRPr lang="en-US" sz="2000" b="1" dirty="0" smtClean="0"/>
          </a:p>
          <a:p>
            <a:pPr marL="290513" indent="-290513" eaLnBrk="1" hangingPunct="1">
              <a:lnSpc>
                <a:spcPct val="75000"/>
              </a:lnSpc>
              <a:buClr>
                <a:srgbClr val="A89EDA"/>
              </a:buClr>
              <a:buSzPct val="65000"/>
              <a:buFontTx/>
              <a:buNone/>
            </a:pPr>
            <a:r>
              <a:rPr lang="en" sz="2000" dirty="0" smtClean="0"/>
              <a:t>One point for each existing finding</a:t>
            </a: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1579563" y="4792663"/>
            <a:ext cx="1781175" cy="4365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" sz="2200" b="1" dirty="0">
                <a:latin typeface="Tahoma" pitchFamily="34" charset="0"/>
              </a:rPr>
              <a:t>0 or 1</a:t>
            </a: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4383088" y="4730750"/>
            <a:ext cx="1306512" cy="4270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" sz="2200" b="1" dirty="0">
                <a:latin typeface="Tahoma" pitchFamily="34" charset="0"/>
              </a:rPr>
              <a:t>2</a:t>
            </a:r>
            <a:endParaRPr lang="en-US" sz="2200" b="1" dirty="0">
              <a:latin typeface="Tahoma" pitchFamily="34" charset="0"/>
            </a:endParaRP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6717053" y="4728825"/>
            <a:ext cx="1996394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" sz="2200" b="1" dirty="0">
                <a:latin typeface="Tahoma" pitchFamily="34" charset="0"/>
              </a:rPr>
              <a:t>3 or more</a:t>
            </a:r>
            <a:endParaRPr lang="en-US" sz="2200" b="1" dirty="0">
              <a:latin typeface="Tahoma" pitchFamily="34" charset="0"/>
            </a:endParaRPr>
          </a:p>
        </p:txBody>
      </p:sp>
      <p:sp>
        <p:nvSpPr>
          <p:cNvPr id="74765" name="Text Box 8"/>
          <p:cNvSpPr txBox="1">
            <a:spLocks noChangeArrowheads="1"/>
          </p:cNvSpPr>
          <p:nvPr/>
        </p:nvSpPr>
        <p:spPr bwMode="auto">
          <a:xfrm>
            <a:off x="422275" y="5930900"/>
            <a:ext cx="2735263" cy="711200"/>
          </a:xfrm>
          <a:prstGeom prst="rect">
            <a:avLst/>
          </a:prstGeom>
          <a:solidFill>
            <a:schemeClr val="bg1"/>
          </a:solidFill>
          <a:ln w="9525">
            <a:miter lim="800000"/>
            <a:headEnd/>
            <a:tailEnd/>
          </a:ln>
          <a:scene3d>
            <a:camera prst="legacyObliqueTopRight"/>
            <a:lightRig rig="legacyHarsh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bg1"/>
            </a:contourClr>
          </a:sp3d>
        </p:spPr>
        <p:txBody>
          <a:bodyPr>
            <a:spAutoFit/>
            <a:flatTx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" sz="2000" dirty="0" smtClean="0">
                <a:solidFill>
                  <a:schemeClr val="bg1"/>
                </a:solidFill>
                <a:latin typeface="+mj-lt"/>
              </a:rPr>
              <a:t>Possible </a:t>
            </a:r>
          </a:p>
          <a:p>
            <a:pPr algn="ctr" eaLnBrk="1" hangingPunct="1">
              <a:defRPr/>
            </a:pPr>
            <a:r>
              <a:rPr lang="en" sz="2000" dirty="0" smtClean="0">
                <a:solidFill>
                  <a:schemeClr val="bg1"/>
                </a:solidFill>
                <a:latin typeface="+mj-lt"/>
              </a:rPr>
              <a:t>home treatment</a:t>
            </a:r>
            <a:endParaRPr lang="en-US" sz="2000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4766" name="Text Box 9"/>
          <p:cNvSpPr txBox="1">
            <a:spLocks noChangeArrowheads="1"/>
          </p:cNvSpPr>
          <p:nvPr/>
        </p:nvSpPr>
        <p:spPr bwMode="auto">
          <a:xfrm>
            <a:off x="3786188" y="5967413"/>
            <a:ext cx="2787650" cy="701675"/>
          </a:xfrm>
          <a:prstGeom prst="rect">
            <a:avLst/>
          </a:prstGeom>
          <a:solidFill>
            <a:schemeClr val="bg1"/>
          </a:solidFill>
          <a:ln w="9525">
            <a:miter lim="800000"/>
            <a:headEnd/>
            <a:tailEnd/>
          </a:ln>
          <a:scene3d>
            <a:camera prst="legacyObliqueTopRight"/>
            <a:lightRig rig="legacyHarsh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bg1"/>
            </a:contourClr>
          </a:sp3d>
        </p:spPr>
        <p:txBody>
          <a:bodyPr>
            <a:spAutoFit/>
            <a:flatTx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" sz="2000" dirty="0" smtClean="0">
                <a:solidFill>
                  <a:schemeClr val="bg1"/>
                </a:solidFill>
              </a:rPr>
              <a:t>   </a:t>
            </a:r>
            <a:r>
              <a:rPr lang="en" sz="2000" dirty="0" smtClean="0">
                <a:solidFill>
                  <a:schemeClr val="bg1"/>
                </a:solidFill>
                <a:latin typeface="+mj-lt"/>
              </a:rPr>
              <a:t>Consider hospital treatment</a:t>
            </a:r>
            <a:endParaRPr lang="en-US" sz="2000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4767" name="Text Box 10"/>
          <p:cNvSpPr txBox="1">
            <a:spLocks noChangeArrowheads="1"/>
          </p:cNvSpPr>
          <p:nvPr/>
        </p:nvSpPr>
        <p:spPr bwMode="auto">
          <a:xfrm>
            <a:off x="6845300" y="5495925"/>
            <a:ext cx="3281363" cy="1257300"/>
          </a:xfrm>
          <a:prstGeom prst="rect">
            <a:avLst/>
          </a:prstGeom>
          <a:solidFill>
            <a:schemeClr val="bg1"/>
          </a:solidFill>
          <a:ln w="9525">
            <a:miter lim="800000"/>
            <a:headEnd/>
            <a:tailEnd/>
          </a:ln>
          <a:scene3d>
            <a:camera prst="legacyObliqueTopRight"/>
            <a:lightRig rig="legacyHarsh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  <a:contourClr>
              <a:schemeClr val="bg1"/>
            </a:contourClr>
          </a:sp3d>
        </p:spPr>
        <p:txBody>
          <a:bodyPr>
            <a:spAutoFit/>
            <a:flatTx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5000"/>
              </a:lnSpc>
              <a:defRPr/>
            </a:pPr>
            <a:r>
              <a:rPr lang="en" sz="2000" dirty="0" smtClean="0">
                <a:solidFill>
                  <a:schemeClr val="bg1"/>
                </a:solidFill>
              </a:rPr>
              <a:t>     </a:t>
            </a:r>
            <a:r>
              <a:rPr lang="en" sz="2000" dirty="0" smtClean="0">
                <a:solidFill>
                  <a:schemeClr val="bg1"/>
                </a:solidFill>
                <a:latin typeface="+mj-lt"/>
              </a:rPr>
              <a:t>Hospital treat</a:t>
            </a:r>
            <a:r>
              <a:rPr lang="sr-Latn-RS" sz="2000" dirty="0" smtClean="0">
                <a:solidFill>
                  <a:schemeClr val="bg1"/>
                </a:solidFill>
                <a:latin typeface="+mj-lt"/>
              </a:rPr>
              <a:t>ment as severe p</a:t>
            </a:r>
            <a:r>
              <a:rPr lang="en" sz="2000" dirty="0" smtClean="0">
                <a:solidFill>
                  <a:schemeClr val="bg1"/>
                </a:solidFill>
                <a:latin typeface="+mj-lt"/>
              </a:rPr>
              <a:t>neumonia</a:t>
            </a:r>
            <a:endParaRPr lang="en-US" sz="2000" dirty="0" smtClean="0">
              <a:solidFill>
                <a:schemeClr val="bg1"/>
              </a:solidFill>
              <a:latin typeface="+mj-lt"/>
            </a:endParaRPr>
          </a:p>
          <a:p>
            <a:pPr algn="ctr" eaLnBrk="1" hangingPunct="1">
              <a:lnSpc>
                <a:spcPct val="95000"/>
              </a:lnSpc>
              <a:defRPr/>
            </a:pPr>
            <a:r>
              <a:rPr lang="en" sz="2000" dirty="0" smtClean="0">
                <a:solidFill>
                  <a:schemeClr val="bg1"/>
                </a:solidFill>
                <a:latin typeface="+mj-lt"/>
              </a:rPr>
              <a:t>     Reception in </a:t>
            </a:r>
            <a:r>
              <a:rPr lang="sr-Latn-RS" sz="2000" dirty="0" smtClean="0">
                <a:solidFill>
                  <a:schemeClr val="bg1"/>
                </a:solidFill>
                <a:latin typeface="+mj-lt"/>
              </a:rPr>
              <a:t>ICU</a:t>
            </a:r>
            <a:r>
              <a:rPr lang="en" sz="2000" dirty="0" smtClean="0">
                <a:solidFill>
                  <a:schemeClr val="bg1"/>
                </a:solidFill>
                <a:latin typeface="+mj-lt"/>
              </a:rPr>
              <a:t> if score</a:t>
            </a:r>
            <a:r>
              <a:rPr lang="sr-Latn-RS" sz="2000" dirty="0" smtClean="0">
                <a:solidFill>
                  <a:schemeClr val="bg1"/>
                </a:solidFill>
                <a:latin typeface="+mj-lt"/>
              </a:rPr>
              <a:t> is</a:t>
            </a:r>
            <a:r>
              <a:rPr lang="en" sz="2000" dirty="0" smtClean="0">
                <a:solidFill>
                  <a:schemeClr val="bg1"/>
                </a:solidFill>
                <a:latin typeface="+mj-lt"/>
              </a:rPr>
              <a:t> 4 or 5</a:t>
            </a:r>
          </a:p>
        </p:txBody>
      </p:sp>
      <p:sp>
        <p:nvSpPr>
          <p:cNvPr id="77840" name="Line 11"/>
          <p:cNvSpPr>
            <a:spLocks noChangeShapeType="1"/>
          </p:cNvSpPr>
          <p:nvPr/>
        </p:nvSpPr>
        <p:spPr bwMode="auto">
          <a:xfrm flipH="1">
            <a:off x="2828925" y="4365625"/>
            <a:ext cx="938213" cy="358775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77841" name="Line 12"/>
          <p:cNvSpPr>
            <a:spLocks noChangeShapeType="1"/>
          </p:cNvSpPr>
          <p:nvPr/>
        </p:nvSpPr>
        <p:spPr bwMode="auto">
          <a:xfrm flipH="1">
            <a:off x="4943475" y="4292600"/>
            <a:ext cx="38100" cy="43180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77842" name="Line 13"/>
          <p:cNvSpPr>
            <a:spLocks noChangeShapeType="1"/>
          </p:cNvSpPr>
          <p:nvPr/>
        </p:nvSpPr>
        <p:spPr bwMode="auto">
          <a:xfrm>
            <a:off x="6115050" y="4292600"/>
            <a:ext cx="1296988" cy="360363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77843" name="Line 14"/>
          <p:cNvSpPr>
            <a:spLocks noChangeShapeType="1"/>
          </p:cNvSpPr>
          <p:nvPr/>
        </p:nvSpPr>
        <p:spPr bwMode="auto">
          <a:xfrm>
            <a:off x="2743200" y="5227638"/>
            <a:ext cx="0" cy="563562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77844" name="Line 15"/>
          <p:cNvSpPr>
            <a:spLocks noChangeShapeType="1"/>
          </p:cNvSpPr>
          <p:nvPr/>
        </p:nvSpPr>
        <p:spPr bwMode="auto">
          <a:xfrm>
            <a:off x="4972050" y="5227638"/>
            <a:ext cx="0" cy="563562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77845" name="Line 16"/>
          <p:cNvSpPr>
            <a:spLocks noChangeShapeType="1"/>
          </p:cNvSpPr>
          <p:nvPr/>
        </p:nvSpPr>
        <p:spPr bwMode="auto">
          <a:xfrm>
            <a:off x="7715250" y="5199063"/>
            <a:ext cx="0" cy="246062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422275" y="430213"/>
            <a:ext cx="9418638" cy="10779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" sz="32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Assessment </a:t>
            </a:r>
            <a:r>
              <a:rPr lang="sr-Latn-RS" sz="32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of </a:t>
            </a:r>
            <a:r>
              <a:rPr lang="en" sz="32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pneumonia </a:t>
            </a:r>
            <a:r>
              <a:rPr lang="sr-Latn-RS" sz="32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severity in </a:t>
            </a:r>
            <a:r>
              <a:rPr lang="en" sz="32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out</a:t>
            </a:r>
            <a:r>
              <a:rPr lang="sr-Latn-RS" sz="32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patiens</a:t>
            </a:r>
            <a:r>
              <a:rPr lang="en" sz="32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sr-Latn-CS" sz="3200" b="1" dirty="0" smtClean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" sz="32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  (SCORE </a:t>
            </a:r>
            <a:r>
              <a:rPr lang="en" sz="3200" b="1" u="sng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CRB-65 </a:t>
            </a:r>
            <a:r>
              <a:rPr lang="en" sz="32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)           </a:t>
            </a:r>
            <a:endParaRPr lang="en-US" sz="3200" b="1" dirty="0" smtClean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2475" y="1870075"/>
            <a:ext cx="9324975" cy="2638425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290513" indent="-290513" eaLnBrk="1" hangingPunct="1">
              <a:spcBef>
                <a:spcPct val="30000"/>
              </a:spcBef>
              <a:buClr>
                <a:srgbClr val="A89EDA"/>
              </a:buClr>
              <a:buSzPct val="65000"/>
              <a:buFontTx/>
              <a:buNone/>
            </a:pPr>
            <a:r>
              <a:rPr lang="en" sz="2000" dirty="0" smtClean="0"/>
              <a:t>Any of</a:t>
            </a:r>
            <a:r>
              <a:rPr lang="sr-Latn-RS" sz="2000" dirty="0" smtClean="0"/>
              <a:t> the following</a:t>
            </a:r>
            <a:r>
              <a:rPr lang="en" sz="2000" dirty="0" smtClean="0"/>
              <a:t>:</a:t>
            </a:r>
          </a:p>
          <a:p>
            <a:pPr marL="290513" indent="-290513" eaLnBrk="1" hangingPunct="1">
              <a:spcBef>
                <a:spcPct val="10000"/>
              </a:spcBef>
              <a:buClr>
                <a:srgbClr val="A89EDA"/>
              </a:buClr>
              <a:buSzPct val="65000"/>
            </a:pPr>
            <a:r>
              <a:rPr lang="en" sz="2000" dirty="0" smtClean="0"/>
              <a:t>confusion</a:t>
            </a:r>
          </a:p>
          <a:p>
            <a:pPr marL="290513" indent="-290513" eaLnBrk="1" hangingPunct="1">
              <a:spcBef>
                <a:spcPct val="10000"/>
              </a:spcBef>
              <a:buClr>
                <a:srgbClr val="A89EDA"/>
              </a:buClr>
              <a:buSzPct val="65000"/>
            </a:pPr>
            <a:r>
              <a:rPr lang="en" sz="2000" dirty="0" smtClean="0"/>
              <a:t>respiratory frequency </a:t>
            </a:r>
            <a:r>
              <a:rPr lang="en" sz="2000" b="1" dirty="0" smtClean="0">
                <a:sym typeface="Symbol" panose="05050102010706020507" pitchFamily="18" charset="2"/>
              </a:rPr>
              <a:t> </a:t>
            </a:r>
            <a:r>
              <a:rPr lang="en" sz="2000" dirty="0" smtClean="0"/>
              <a:t>30/min</a:t>
            </a:r>
          </a:p>
          <a:p>
            <a:pPr marL="290513" indent="-290513" eaLnBrk="1" hangingPunct="1">
              <a:spcBef>
                <a:spcPct val="10000"/>
              </a:spcBef>
              <a:buClr>
                <a:srgbClr val="A89EDA"/>
              </a:buClr>
              <a:buSzPct val="65000"/>
            </a:pPr>
            <a:r>
              <a:rPr lang="en" sz="2000" dirty="0" smtClean="0"/>
              <a:t>blood pressure (systolic &lt; 90 mmHg or diastolic </a:t>
            </a:r>
            <a:r>
              <a:rPr lang="en" sz="2000" b="1" dirty="0" smtClean="0">
                <a:sym typeface="Symbol" panose="05050102010706020507" pitchFamily="18" charset="2"/>
              </a:rPr>
              <a:t>&lt; </a:t>
            </a:r>
            <a:r>
              <a:rPr lang="en" sz="2000" dirty="0" smtClean="0"/>
              <a:t>60 mmHg)</a:t>
            </a:r>
          </a:p>
          <a:p>
            <a:pPr marL="290513" indent="-290513" eaLnBrk="1" hangingPunct="1">
              <a:spcBef>
                <a:spcPct val="10000"/>
              </a:spcBef>
              <a:buClr>
                <a:srgbClr val="A89EDA"/>
              </a:buClr>
              <a:buSzPct val="65000"/>
            </a:pPr>
            <a:r>
              <a:rPr lang="en" sz="2000" dirty="0" smtClean="0"/>
              <a:t>age </a:t>
            </a:r>
            <a:r>
              <a:rPr lang="en" sz="2000" b="1" dirty="0" smtClean="0">
                <a:sym typeface="Symbol" panose="05050102010706020507" pitchFamily="18" charset="2"/>
              </a:rPr>
              <a:t> </a:t>
            </a:r>
            <a:r>
              <a:rPr lang="en" sz="2000" dirty="0" smtClean="0"/>
              <a:t>65 years</a:t>
            </a:r>
          </a:p>
          <a:p>
            <a:pPr marL="290513" indent="-290513" eaLnBrk="1" hangingPunct="1">
              <a:spcBef>
                <a:spcPct val="30000"/>
              </a:spcBef>
              <a:buClr>
                <a:srgbClr val="A89EDA"/>
              </a:buClr>
              <a:buSzPct val="65000"/>
              <a:buFontTx/>
              <a:buNone/>
            </a:pPr>
            <a:r>
              <a:rPr lang="en" sz="2000" b="1" dirty="0" smtClean="0"/>
              <a:t>One point for each existing finding</a:t>
            </a: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2457450" y="4648200"/>
            <a:ext cx="60007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" sz="2200" b="1">
                <a:solidFill>
                  <a:schemeClr val="bg1"/>
                </a:solidFill>
                <a:latin typeface="Tahoma" panose="020B0604030504040204" pitchFamily="34" charset="0"/>
              </a:rPr>
              <a:t>0</a:t>
            </a:r>
            <a:endParaRPr lang="en-US" sz="2200" b="1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4114800" y="4648200"/>
            <a:ext cx="1628775" cy="4365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" sz="2200" b="1" dirty="0">
                <a:latin typeface="Tahoma" pitchFamily="34" charset="0"/>
              </a:rPr>
              <a:t>1 or 2</a:t>
            </a:r>
            <a:endParaRPr lang="en-US" sz="2200" b="1" dirty="0">
              <a:latin typeface="Tahoma" pitchFamily="34" charset="0"/>
            </a:endParaRP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6900863" y="4648200"/>
            <a:ext cx="1628775" cy="4365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" sz="2200" b="1" dirty="0">
                <a:latin typeface="Tahoma" pitchFamily="34" charset="0"/>
              </a:rPr>
              <a:t>3 or 4</a:t>
            </a:r>
            <a:endParaRPr lang="en-US" sz="2200" b="1" dirty="0">
              <a:latin typeface="Tahoma" pitchFamily="34" charset="0"/>
            </a:endParaRPr>
          </a:p>
        </p:txBody>
      </p:sp>
      <p:sp>
        <p:nvSpPr>
          <p:cNvPr id="58375" name="Rectangle 7"/>
          <p:cNvSpPr>
            <a:spLocks noChangeArrowheads="1"/>
          </p:cNvSpPr>
          <p:nvPr/>
        </p:nvSpPr>
        <p:spPr bwMode="auto">
          <a:xfrm>
            <a:off x="2065338" y="4652963"/>
            <a:ext cx="1295400" cy="490537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" sz="2400" b="1" dirty="0"/>
              <a:t>0</a:t>
            </a:r>
            <a:endParaRPr lang="en-US" sz="2400" b="1" dirty="0"/>
          </a:p>
        </p:txBody>
      </p:sp>
      <p:sp>
        <p:nvSpPr>
          <p:cNvPr id="78862" name="Text Box 8"/>
          <p:cNvSpPr txBox="1">
            <a:spLocks noChangeArrowheads="1"/>
          </p:cNvSpPr>
          <p:nvPr/>
        </p:nvSpPr>
        <p:spPr bwMode="auto">
          <a:xfrm>
            <a:off x="422275" y="5956300"/>
            <a:ext cx="2735263" cy="771525"/>
          </a:xfrm>
          <a:prstGeom prst="rect">
            <a:avLst/>
          </a:prstGeom>
          <a:solidFill>
            <a:schemeClr val="bg1"/>
          </a:solidFill>
          <a:ln w="9525">
            <a:miter lim="800000"/>
            <a:headEnd/>
            <a:tailEnd/>
          </a:ln>
          <a:scene3d>
            <a:camera prst="legacyPerspectiveTopRight"/>
            <a:lightRig rig="legacyHarsh3" dir="b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bg1"/>
            </a:contourClr>
          </a:sp3d>
        </p:spPr>
        <p:txBody>
          <a:bodyPr>
            <a:spAutoFit/>
            <a:flatTx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" sz="2200" b="1" dirty="0" err="1" smtClean="0">
                <a:solidFill>
                  <a:schemeClr val="bg1"/>
                </a:solidFill>
                <a:latin typeface="+mn-lt"/>
              </a:rPr>
              <a:t>Possible</a:t>
            </a:r>
            <a:r>
              <a:rPr lang="en" sz="2200" b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" sz="2200" b="1" dirty="0" err="1" smtClean="0">
                <a:solidFill>
                  <a:schemeClr val="bg1"/>
                </a:solidFill>
                <a:latin typeface="+mn-lt"/>
              </a:rPr>
              <a:t>treatment</a:t>
            </a:r>
            <a:r>
              <a:rPr lang="en" sz="2200" b="1" dirty="0" smtClean="0">
                <a:solidFill>
                  <a:schemeClr val="bg1"/>
                </a:solidFill>
                <a:latin typeface="+mn-lt"/>
              </a:rPr>
              <a:t> </a:t>
            </a:r>
            <a:endParaRPr lang="en-US" sz="2200" b="1" dirty="0" smtClean="0">
              <a:solidFill>
                <a:schemeClr val="bg1"/>
              </a:solidFill>
              <a:latin typeface="+mn-lt"/>
            </a:endParaRPr>
          </a:p>
          <a:p>
            <a:pPr algn="ctr" eaLnBrk="1" hangingPunct="1">
              <a:defRPr/>
            </a:pPr>
            <a:r>
              <a:rPr lang="en" sz="2200" b="1" dirty="0" smtClean="0">
                <a:solidFill>
                  <a:schemeClr val="bg1"/>
                </a:solidFill>
                <a:latin typeface="+mn-lt"/>
              </a:rPr>
              <a:t>in </a:t>
            </a:r>
            <a:r>
              <a:rPr lang="en" sz="2200" b="1" dirty="0" err="1" smtClean="0">
                <a:solidFill>
                  <a:schemeClr val="bg1"/>
                </a:solidFill>
                <a:latin typeface="+mn-lt"/>
              </a:rPr>
              <a:t>home</a:t>
            </a:r>
            <a:endParaRPr lang="en-US" sz="2200" b="1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8863" name="Text Box 9"/>
          <p:cNvSpPr txBox="1">
            <a:spLocks noChangeArrowheads="1"/>
          </p:cNvSpPr>
          <p:nvPr/>
        </p:nvSpPr>
        <p:spPr bwMode="auto">
          <a:xfrm>
            <a:off x="3786188" y="5951538"/>
            <a:ext cx="2787650" cy="771525"/>
          </a:xfrm>
          <a:prstGeom prst="rect">
            <a:avLst/>
          </a:prstGeom>
          <a:solidFill>
            <a:schemeClr val="bg1"/>
          </a:solidFill>
          <a:ln w="9525">
            <a:miter lim="800000"/>
            <a:headEnd/>
            <a:tailEnd/>
          </a:ln>
          <a:scene3d>
            <a:camera prst="legacyObliqueTopRight"/>
            <a:lightRig rig="legacyHarsh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bg1"/>
            </a:contourClr>
          </a:sp3d>
        </p:spPr>
        <p:txBody>
          <a:bodyPr>
            <a:spAutoFit/>
            <a:flatTx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" sz="2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 </a:t>
            </a:r>
            <a:r>
              <a:rPr lang="en" sz="2200" b="1" dirty="0" err="1" smtClean="0">
                <a:solidFill>
                  <a:schemeClr val="bg1"/>
                </a:solidFill>
                <a:latin typeface="+mn-lt"/>
              </a:rPr>
              <a:t>Consider</a:t>
            </a:r>
            <a:r>
              <a:rPr lang="en" sz="2200" b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" sz="2200" b="1" dirty="0" err="1" smtClean="0">
                <a:solidFill>
                  <a:schemeClr val="bg1"/>
                </a:solidFill>
                <a:latin typeface="+mn-lt"/>
              </a:rPr>
              <a:t>hospital</a:t>
            </a:r>
            <a:r>
              <a:rPr lang="en" sz="2200" b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" sz="2200" b="1" dirty="0" err="1" smtClean="0">
                <a:solidFill>
                  <a:schemeClr val="bg1"/>
                </a:solidFill>
                <a:latin typeface="+mn-lt"/>
              </a:rPr>
              <a:t>treatment</a:t>
            </a:r>
            <a:endParaRPr lang="en-US" sz="2200" b="1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8864" name="Text Box 10"/>
          <p:cNvSpPr txBox="1">
            <a:spLocks noChangeArrowheads="1"/>
          </p:cNvSpPr>
          <p:nvPr/>
        </p:nvSpPr>
        <p:spPr bwMode="auto">
          <a:xfrm>
            <a:off x="7088188" y="5907088"/>
            <a:ext cx="2835275" cy="762000"/>
          </a:xfrm>
          <a:prstGeom prst="rect">
            <a:avLst/>
          </a:prstGeom>
          <a:solidFill>
            <a:schemeClr val="bg1"/>
          </a:solidFill>
          <a:ln w="9525">
            <a:miter lim="800000"/>
            <a:headEnd/>
            <a:tailEnd/>
          </a:ln>
          <a:scene3d>
            <a:camera prst="legacyObliqueTopRight"/>
            <a:lightRig rig="legacyHarsh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bg1"/>
            </a:contourClr>
          </a:sp3d>
        </p:spPr>
        <p:txBody>
          <a:bodyPr>
            <a:spAutoFit/>
            <a:flatTx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" sz="2200" b="1" dirty="0" smtClean="0">
                <a:solidFill>
                  <a:schemeClr val="bg1"/>
                </a:solidFill>
                <a:latin typeface="+mn-lt"/>
              </a:rPr>
              <a:t>Urgent </a:t>
            </a:r>
            <a:r>
              <a:rPr lang="sr-Latn-RS" sz="2200" b="1" dirty="0" smtClean="0">
                <a:solidFill>
                  <a:schemeClr val="bg1"/>
                </a:solidFill>
                <a:latin typeface="+mn-lt"/>
              </a:rPr>
              <a:t>admittance</a:t>
            </a:r>
            <a:r>
              <a:rPr lang="en" sz="2200" b="1" dirty="0" smtClean="0">
                <a:solidFill>
                  <a:schemeClr val="bg1"/>
                </a:solidFill>
                <a:latin typeface="+mn-lt"/>
              </a:rPr>
              <a:t> </a:t>
            </a:r>
            <a:endParaRPr lang="en-US" sz="2200" b="1" dirty="0" smtClean="0">
              <a:solidFill>
                <a:schemeClr val="bg1"/>
              </a:solidFill>
              <a:latin typeface="+mn-lt"/>
            </a:endParaRPr>
          </a:p>
          <a:p>
            <a:pPr algn="ctr" eaLnBrk="1" hangingPunct="1">
              <a:defRPr/>
            </a:pPr>
            <a:r>
              <a:rPr lang="en" sz="2200" b="1" dirty="0" smtClean="0">
                <a:solidFill>
                  <a:schemeClr val="bg1"/>
                </a:solidFill>
                <a:latin typeface="+mn-lt"/>
              </a:rPr>
              <a:t>to </a:t>
            </a:r>
            <a:r>
              <a:rPr lang="en" sz="2200" b="1" dirty="0" err="1" smtClean="0">
                <a:solidFill>
                  <a:schemeClr val="bg1"/>
                </a:solidFill>
                <a:latin typeface="+mn-lt"/>
              </a:rPr>
              <a:t>the hospital</a:t>
            </a:r>
            <a:endParaRPr lang="en-US" sz="2200" b="1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8865" name="Line 11"/>
          <p:cNvSpPr>
            <a:spLocks noChangeShapeType="1"/>
          </p:cNvSpPr>
          <p:nvPr/>
        </p:nvSpPr>
        <p:spPr bwMode="auto">
          <a:xfrm flipH="1">
            <a:off x="2828925" y="3975100"/>
            <a:ext cx="1285875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78866" name="Line 12"/>
          <p:cNvSpPr>
            <a:spLocks noChangeShapeType="1"/>
          </p:cNvSpPr>
          <p:nvPr/>
        </p:nvSpPr>
        <p:spPr bwMode="auto">
          <a:xfrm>
            <a:off x="4943475" y="4025900"/>
            <a:ext cx="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78867" name="Line 13"/>
          <p:cNvSpPr>
            <a:spLocks noChangeShapeType="1"/>
          </p:cNvSpPr>
          <p:nvPr/>
        </p:nvSpPr>
        <p:spPr bwMode="auto">
          <a:xfrm>
            <a:off x="5772150" y="3975100"/>
            <a:ext cx="17145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78868" name="Line 14"/>
          <p:cNvSpPr>
            <a:spLocks noChangeShapeType="1"/>
          </p:cNvSpPr>
          <p:nvPr/>
        </p:nvSpPr>
        <p:spPr bwMode="auto">
          <a:xfrm>
            <a:off x="2743200" y="5227638"/>
            <a:ext cx="0" cy="5635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78869" name="Line 15"/>
          <p:cNvSpPr>
            <a:spLocks noChangeShapeType="1"/>
          </p:cNvSpPr>
          <p:nvPr/>
        </p:nvSpPr>
        <p:spPr bwMode="auto">
          <a:xfrm>
            <a:off x="4972050" y="5227638"/>
            <a:ext cx="0" cy="5635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78870" name="Line 16"/>
          <p:cNvSpPr>
            <a:spLocks noChangeShapeType="1"/>
          </p:cNvSpPr>
          <p:nvPr/>
        </p:nvSpPr>
        <p:spPr bwMode="auto">
          <a:xfrm>
            <a:off x="7980363" y="5157788"/>
            <a:ext cx="0" cy="5635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584200"/>
            <a:ext cx="8643938" cy="576263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sz="3200" dirty="0" smtClean="0">
                <a:solidFill>
                  <a:schemeClr val="accent1"/>
                </a:solidFill>
                <a:effectLst/>
              </a:rPr>
              <a:t>Definition </a:t>
            </a:r>
            <a:r>
              <a:rPr lang="sr-Latn-RS" sz="3200" dirty="0" smtClean="0">
                <a:solidFill>
                  <a:schemeClr val="accent1"/>
                </a:solidFill>
                <a:effectLst/>
              </a:rPr>
              <a:t>of Community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 </a:t>
            </a:r>
            <a:r>
              <a:rPr lang="sr-Latn-RS" sz="3200" dirty="0" smtClean="0">
                <a:solidFill>
                  <a:schemeClr val="accent1"/>
                </a:solidFill>
                <a:effectLst/>
              </a:rPr>
              <a:t>A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cquired </a:t>
            </a:r>
            <a:r>
              <a:rPr lang="sr-Latn-RS" sz="3200" dirty="0">
                <a:solidFill>
                  <a:schemeClr val="accent1"/>
                </a:solidFill>
                <a:effectLst/>
              </a:rPr>
              <a:t>P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neumonia 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- CAP </a:t>
            </a:r>
            <a:endParaRPr lang="en-US" sz="3200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935288"/>
            <a:ext cx="9217025" cy="4470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z="2400" dirty="0" smtClean="0">
              <a:latin typeface="Arial" panose="020B0604020202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n" sz="2400" dirty="0" smtClean="0">
                <a:cs typeface="Times New Roman" panose="02020603050405020304" pitchFamily="18" charset="0"/>
              </a:rPr>
              <a:t>"Acute infection</a:t>
            </a:r>
            <a:r>
              <a:rPr lang="sr-Latn-RS" sz="2400" dirty="0" smtClean="0">
                <a:cs typeface="Times New Roman" panose="02020603050405020304" pitchFamily="18" charset="0"/>
              </a:rPr>
              <a:t> of</a:t>
            </a:r>
            <a:r>
              <a:rPr lang="en" sz="2400" dirty="0" smtClean="0">
                <a:cs typeface="Times New Roman" panose="02020603050405020304" pitchFamily="18" charset="0"/>
              </a:rPr>
              <a:t> pulmonary parenchyma, with symptoms </a:t>
            </a:r>
            <a:r>
              <a:rPr lang="sr-Latn-RS" sz="2400" dirty="0" smtClean="0">
                <a:cs typeface="Times New Roman" panose="02020603050405020304" pitchFamily="18" charset="0"/>
              </a:rPr>
              <a:t>of </a:t>
            </a:r>
            <a:r>
              <a:rPr lang="en" sz="2400" dirty="0" smtClean="0">
                <a:cs typeface="Times New Roman" panose="02020603050405020304" pitchFamily="18" charset="0"/>
              </a:rPr>
              <a:t>acute infection and appearance </a:t>
            </a:r>
            <a:r>
              <a:rPr lang="sr-Latn-RS" sz="2400" dirty="0" smtClean="0">
                <a:cs typeface="Times New Roman" panose="02020603050405020304" pitchFamily="18" charset="0"/>
              </a:rPr>
              <a:t>of </a:t>
            </a:r>
            <a:r>
              <a:rPr lang="en" sz="2400" dirty="0" smtClean="0">
                <a:cs typeface="Times New Roman" panose="02020603050405020304" pitchFamily="18" charset="0"/>
              </a:rPr>
              <a:t>acute infiltration in pulmonary parenchyma seen on the roentgenogram</a:t>
            </a:r>
            <a:r>
              <a:rPr lang="sr-Latn-RS" sz="2400" dirty="0" smtClean="0">
                <a:cs typeface="Times New Roman" panose="02020603050405020304" pitchFamily="18" charset="0"/>
              </a:rPr>
              <a:t> of the</a:t>
            </a:r>
            <a:r>
              <a:rPr lang="en" sz="2400" dirty="0" smtClean="0">
                <a:cs typeface="Times New Roman" panose="02020603050405020304" pitchFamily="18" charset="0"/>
              </a:rPr>
              <a:t> lungs or auscultatory finding suspicious on pneumonia (amended respiratory sound and / or localized crack</a:t>
            </a:r>
            <a:r>
              <a:rPr lang="sr-Latn-RS" sz="2400" dirty="0" smtClean="0">
                <a:cs typeface="Times New Roman" panose="02020603050405020304" pitchFamily="18" charset="0"/>
              </a:rPr>
              <a:t>le</a:t>
            </a:r>
            <a:r>
              <a:rPr lang="en" sz="2400" dirty="0" smtClean="0">
                <a:cs typeface="Times New Roman" panose="02020603050405020304" pitchFamily="18" charset="0"/>
              </a:rPr>
              <a:t>s) </a:t>
            </a:r>
            <a:r>
              <a:rPr lang="sr-Latn-RS" sz="2400" dirty="0" smtClean="0">
                <a:cs typeface="Times New Roman" panose="02020603050405020304" pitchFamily="18" charset="0"/>
              </a:rPr>
              <a:t>in</a:t>
            </a:r>
            <a:r>
              <a:rPr lang="en" sz="2400" dirty="0" smtClean="0">
                <a:cs typeface="Times New Roman" panose="02020603050405020304" pitchFamily="18" charset="0"/>
              </a:rPr>
              <a:t> the patient which </a:t>
            </a:r>
            <a:r>
              <a:rPr lang="sr-Latn-RS" sz="2400" dirty="0" smtClean="0">
                <a:cs typeface="Times New Roman" panose="02020603050405020304" pitchFamily="18" charset="0"/>
              </a:rPr>
              <a:t>has not been</a:t>
            </a:r>
            <a:r>
              <a:rPr lang="en" sz="2400" dirty="0" smtClean="0">
                <a:cs typeface="Times New Roman" panose="02020603050405020304" pitchFamily="18" charset="0"/>
              </a:rPr>
              <a:t> in hospital or in collective (</a:t>
            </a:r>
            <a:r>
              <a:rPr lang="sr-Latn-RS" sz="2400" dirty="0" smtClean="0">
                <a:cs typeface="Times New Roman" panose="02020603050405020304" pitchFamily="18" charset="0"/>
              </a:rPr>
              <a:t>nursing</a:t>
            </a:r>
            <a:r>
              <a:rPr lang="en" sz="2400" dirty="0" smtClean="0">
                <a:cs typeface="Times New Roman" panose="02020603050405020304" pitchFamily="18" charset="0"/>
              </a:rPr>
              <a:t> home) for at least 14 days before </a:t>
            </a:r>
            <a:r>
              <a:rPr lang="sr-Latn-RS" sz="2400" dirty="0" smtClean="0">
                <a:cs typeface="Times New Roman" panose="02020603050405020304" pitchFamily="18" charset="0"/>
              </a:rPr>
              <a:t>the </a:t>
            </a:r>
            <a:r>
              <a:rPr lang="en" sz="2400" dirty="0" smtClean="0">
                <a:cs typeface="Times New Roman" panose="02020603050405020304" pitchFamily="18" charset="0"/>
              </a:rPr>
              <a:t>occurrence</a:t>
            </a:r>
            <a:r>
              <a:rPr lang="sr-Latn-RS" sz="2400" dirty="0" smtClean="0">
                <a:cs typeface="Times New Roman" panose="02020603050405020304" pitchFamily="18" charset="0"/>
              </a:rPr>
              <a:t> of the</a:t>
            </a:r>
            <a:r>
              <a:rPr lang="en" sz="2400" dirty="0" smtClean="0">
                <a:cs typeface="Times New Roman" panose="02020603050405020304" pitchFamily="18" charset="0"/>
              </a:rPr>
              <a:t> symptoms"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GB" sz="2400" dirty="0" smtClean="0">
              <a:latin typeface="Tahoma" panose="020B0604030504040204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</p:txBody>
      </p:sp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4284663" y="5876925"/>
            <a:ext cx="46799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" sz="1600">
                <a:solidFill>
                  <a:schemeClr val="bg1"/>
                </a:solidFill>
                <a:latin typeface="Times New Roman" panose="02020603050405020304" pitchFamily="18" charset="0"/>
              </a:rPr>
              <a:t>Bartlett. Clinical Infect Diseases 2000;31:347-82.</a:t>
            </a:r>
          </a:p>
        </p:txBody>
      </p:sp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288" y="1200150"/>
            <a:ext cx="2084387" cy="216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30213"/>
            <a:ext cx="9393238" cy="113733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/>
            </a:r>
            <a:b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</a:b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TREATMENT </a:t>
            </a:r>
            <a: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O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F</a:t>
            </a:r>
            <a: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COMMUNITY ACQUIRED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PNEUMONIA</a:t>
            </a:r>
            <a:endParaRPr lang="en-US" sz="4000" dirty="0">
              <a:solidFill>
                <a:schemeClr val="accent1"/>
              </a:solidFill>
              <a:effectLst/>
              <a:cs typeface="Times New Roman" pitchFamily="18" charset="0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5488" y="2598738"/>
            <a:ext cx="8650287" cy="2511425"/>
          </a:xfrm>
          <a:solidFill>
            <a:schemeClr val="bg1"/>
          </a:solidFill>
        </p:spPr>
        <p:txBody>
          <a:bodyPr/>
          <a:lstStyle/>
          <a:p>
            <a:pPr eaLnBrk="1" hangingPunct="1">
              <a:defRPr/>
            </a:pPr>
            <a:r>
              <a:rPr lang="en" sz="3600" b="1" dirty="0" smtClean="0">
                <a:latin typeface="+mj-lt"/>
                <a:cs typeface="Times New Roman" panose="02020603050405020304" pitchFamily="18" charset="0"/>
              </a:rPr>
              <a:t>EMPIRICALLY</a:t>
            </a:r>
          </a:p>
          <a:p>
            <a:pPr eaLnBrk="1" hangingPunct="1">
              <a:defRPr/>
            </a:pPr>
            <a:endParaRPr lang="en-US" sz="3600" b="1" dirty="0" smtClean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" sz="3600" b="1" dirty="0" smtClean="0">
                <a:latin typeface="+mj-lt"/>
                <a:cs typeface="Times New Roman" panose="02020603050405020304" pitchFamily="18" charset="0"/>
              </a:rPr>
              <a:t>CAUSAL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0850" y="425450"/>
            <a:ext cx="9402763" cy="896938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Empirical treatment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3888" y="1639888"/>
            <a:ext cx="9056687" cy="4092575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65000"/>
              </a:lnSpc>
            </a:pPr>
            <a:r>
              <a:rPr lang="en" sz="2400" dirty="0" smtClean="0">
                <a:cs typeface="Times New Roman" panose="02020603050405020304" pitchFamily="18" charset="0"/>
              </a:rPr>
              <a:t>Confirm </a:t>
            </a:r>
            <a:r>
              <a:rPr lang="sr-Latn-RS" sz="2400" dirty="0" smtClean="0">
                <a:cs typeface="Times New Roman" panose="02020603050405020304" pitchFamily="18" charset="0"/>
              </a:rPr>
              <a:t>the </a:t>
            </a:r>
            <a:r>
              <a:rPr lang="en" sz="2400" dirty="0" smtClean="0">
                <a:cs typeface="Times New Roman" panose="02020603050405020304" pitchFamily="18" charset="0"/>
              </a:rPr>
              <a:t>diagnosis </a:t>
            </a:r>
            <a:r>
              <a:rPr lang="sr-Latn-RS" sz="2400" dirty="0" smtClean="0">
                <a:cs typeface="Times New Roman" panose="02020603050405020304" pitchFamily="18" charset="0"/>
              </a:rPr>
              <a:t>with chest </a:t>
            </a:r>
            <a:r>
              <a:rPr lang="en" sz="2400" dirty="0" smtClean="0">
                <a:cs typeface="Times New Roman" panose="02020603050405020304" pitchFamily="18" charset="0"/>
              </a:rPr>
              <a:t>radiography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65000"/>
              </a:lnSpc>
              <a:buFontTx/>
              <a:buNone/>
            </a:pPr>
            <a:endParaRPr lang="en-US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65000"/>
              </a:lnSpc>
            </a:pPr>
            <a:r>
              <a:rPr lang="sr-Latn-RS" sz="2400" dirty="0" smtClean="0">
                <a:cs typeface="Times New Roman" panose="02020603050405020304" pitchFamily="18" charset="0"/>
              </a:rPr>
              <a:t>In </a:t>
            </a:r>
            <a:r>
              <a:rPr lang="en" sz="2400" dirty="0" smtClean="0">
                <a:cs typeface="Times New Roman" panose="02020603050405020304" pitchFamily="18" charset="0"/>
              </a:rPr>
              <a:t>all patients </a:t>
            </a:r>
            <a:r>
              <a:rPr lang="sr-Latn-RS" sz="2400" dirty="0" smtClean="0">
                <a:cs typeface="Times New Roman" panose="02020603050405020304" pitchFamily="18" charset="0"/>
              </a:rPr>
              <a:t>it is necessary </a:t>
            </a:r>
            <a:r>
              <a:rPr lang="en" sz="2400" dirty="0" smtClean="0">
                <a:cs typeface="Times New Roman" panose="02020603050405020304" pitchFamily="18" charset="0"/>
              </a:rPr>
              <a:t>to cover S.pneumoniae and atypical pathogens (Mycoplasma, Legionella , Chlamydia)</a:t>
            </a:r>
          </a:p>
          <a:p>
            <a:pPr eaLnBrk="1" hangingPunct="1">
              <a:lnSpc>
                <a:spcPct val="65000"/>
              </a:lnSpc>
            </a:pPr>
            <a:endParaRPr lang="en-US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65000"/>
              </a:lnSpc>
            </a:pPr>
            <a:r>
              <a:rPr lang="en" sz="2400" dirty="0" smtClean="0">
                <a:cs typeface="Times New Roman" panose="02020603050405020304" pitchFamily="18" charset="0"/>
              </a:rPr>
              <a:t>Consider comorbidities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65000"/>
              </a:lnSpc>
              <a:buFontTx/>
              <a:buNone/>
            </a:pPr>
            <a:r>
              <a:rPr lang="en" sz="2400" dirty="0" smtClean="0">
                <a:cs typeface="Times New Roman" panose="02020603050405020304" pitchFamily="18" charset="0"/>
              </a:rPr>
              <a:t>      </a:t>
            </a:r>
            <a:r>
              <a:rPr lang="sr-Latn-RS" sz="2400" dirty="0" smtClean="0">
                <a:cs typeface="Times New Roman" panose="02020603050405020304" pitchFamily="18" charset="0"/>
              </a:rPr>
              <a:t>    </a:t>
            </a:r>
            <a:r>
              <a:rPr lang="en" sz="2400" dirty="0" smtClean="0">
                <a:cs typeface="Times New Roman" panose="02020603050405020304" pitchFamily="18" charset="0"/>
              </a:rPr>
              <a:t>COPD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65000"/>
              </a:lnSpc>
              <a:buFontTx/>
              <a:buNone/>
            </a:pPr>
            <a:r>
              <a:rPr lang="en" sz="2400" dirty="0" smtClean="0">
                <a:cs typeface="Times New Roman" panose="02020603050405020304" pitchFamily="18" charset="0"/>
              </a:rPr>
              <a:t>      </a:t>
            </a:r>
            <a:r>
              <a:rPr lang="sr-Latn-RS" sz="2400" dirty="0" smtClean="0">
                <a:cs typeface="Times New Roman" panose="02020603050405020304" pitchFamily="18" charset="0"/>
              </a:rPr>
              <a:t>    </a:t>
            </a:r>
            <a:r>
              <a:rPr lang="en" sz="2400" dirty="0" smtClean="0">
                <a:cs typeface="Times New Roman" panose="02020603050405020304" pitchFamily="18" charset="0"/>
              </a:rPr>
              <a:t>Predisposition </a:t>
            </a:r>
            <a:r>
              <a:rPr lang="sr-Latn-RS" sz="2400" dirty="0">
                <a:cs typeface="Times New Roman" panose="02020603050405020304" pitchFamily="18" charset="0"/>
              </a:rPr>
              <a:t>f</a:t>
            </a:r>
            <a:r>
              <a:rPr lang="en" sz="2400" dirty="0" smtClean="0">
                <a:cs typeface="Times New Roman" panose="02020603050405020304" pitchFamily="18" charset="0"/>
              </a:rPr>
              <a:t>or aspiration </a:t>
            </a:r>
          </a:p>
          <a:p>
            <a:pPr eaLnBrk="1" hangingPunct="1">
              <a:lnSpc>
                <a:spcPct val="65000"/>
              </a:lnSpc>
              <a:buFontTx/>
              <a:buNone/>
            </a:pPr>
            <a:r>
              <a:rPr lang="en" sz="2400" dirty="0" smtClean="0">
                <a:cs typeface="Times New Roman" panose="02020603050405020304" pitchFamily="18" charset="0"/>
              </a:rPr>
              <a:t>   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65000"/>
              </a:lnSpc>
            </a:pPr>
            <a:r>
              <a:rPr lang="en" sz="2400" dirty="0" smtClean="0">
                <a:cs typeface="Times New Roman" panose="02020603050405020304" pitchFamily="18" charset="0"/>
              </a:rPr>
              <a:t>Determine the place of treatment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65000"/>
              </a:lnSpc>
              <a:buFontTx/>
              <a:buNone/>
            </a:pPr>
            <a:r>
              <a:rPr lang="en" sz="2400" dirty="0" smtClean="0">
                <a:cs typeface="Times New Roman" panose="02020603050405020304" pitchFamily="18" charset="0"/>
              </a:rPr>
              <a:t>       </a:t>
            </a:r>
            <a:r>
              <a:rPr lang="sr-Latn-RS" sz="2400" dirty="0" smtClean="0">
                <a:cs typeface="Times New Roman" panose="02020603050405020304" pitchFamily="18" charset="0"/>
              </a:rPr>
              <a:t>   at</a:t>
            </a:r>
            <a:r>
              <a:rPr lang="en" sz="2400" dirty="0" smtClean="0">
                <a:cs typeface="Times New Roman" panose="02020603050405020304" pitchFamily="18" charset="0"/>
              </a:rPr>
              <a:t> home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65000"/>
              </a:lnSpc>
              <a:buFontTx/>
              <a:buNone/>
            </a:pPr>
            <a:r>
              <a:rPr lang="en" sz="2400" dirty="0" smtClean="0">
                <a:cs typeface="Times New Roman" panose="02020603050405020304" pitchFamily="18" charset="0"/>
              </a:rPr>
              <a:t>       </a:t>
            </a:r>
            <a:r>
              <a:rPr lang="sr-Latn-RS" sz="2400" dirty="0" smtClean="0">
                <a:cs typeface="Times New Roman" panose="02020603050405020304" pitchFamily="18" charset="0"/>
              </a:rPr>
              <a:t>   </a:t>
            </a:r>
            <a:r>
              <a:rPr lang="en" sz="2400" dirty="0" smtClean="0">
                <a:cs typeface="Times New Roman" panose="02020603050405020304" pitchFamily="18" charset="0"/>
              </a:rPr>
              <a:t>in hospital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65000"/>
              </a:lnSpc>
              <a:buFontTx/>
              <a:buNone/>
            </a:pPr>
            <a:r>
              <a:rPr lang="en" sz="2400" dirty="0" smtClean="0">
                <a:cs typeface="Times New Roman" panose="02020603050405020304" pitchFamily="18" charset="0"/>
              </a:rPr>
              <a:t>       </a:t>
            </a:r>
            <a:r>
              <a:rPr lang="sr-Latn-RS" sz="2400" dirty="0" smtClean="0">
                <a:cs typeface="Times New Roman" panose="02020603050405020304" pitchFamily="18" charset="0"/>
              </a:rPr>
              <a:t>   </a:t>
            </a:r>
            <a:r>
              <a:rPr lang="en" sz="2400" dirty="0" smtClean="0">
                <a:cs typeface="Times New Roman" panose="02020603050405020304" pitchFamily="18" charset="0"/>
              </a:rPr>
              <a:t>in </a:t>
            </a:r>
            <a:r>
              <a:rPr lang="sr-Latn-RS" sz="2400" dirty="0" smtClean="0">
                <a:cs typeface="Times New Roman" panose="02020603050405020304" pitchFamily="18" charset="0"/>
              </a:rPr>
              <a:t>a nursing facility</a:t>
            </a:r>
            <a:endParaRPr lang="en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65000"/>
              </a:lnSpc>
            </a:pPr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6563" y="430213"/>
            <a:ext cx="9404350" cy="815975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Empirical t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reatment</a:t>
            </a:r>
            <a:endParaRPr lang="sr-Latn-CS" dirty="0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5938" y="2005013"/>
            <a:ext cx="9324975" cy="2909887"/>
          </a:xfrm>
          <a:solidFill>
            <a:schemeClr val="bg1"/>
          </a:solidFill>
        </p:spPr>
        <p:txBody>
          <a:bodyPr/>
          <a:lstStyle/>
          <a:p>
            <a:pPr eaLnBrk="1" hangingPunct="1">
              <a:defRPr/>
            </a:pPr>
            <a:r>
              <a:rPr lang="en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Recommendations</a:t>
            </a:r>
            <a:r>
              <a:rPr lang="en" sz="2400" dirty="0" smtClean="0">
                <a:solidFill>
                  <a:srgbClr val="FFFF00"/>
                </a:solidFill>
                <a:cs typeface="Times New Roman" panose="02020603050405020304" pitchFamily="18" charset="0"/>
              </a:rPr>
              <a:t> </a:t>
            </a:r>
            <a:r>
              <a:rPr lang="en" sz="2400" dirty="0" smtClean="0">
                <a:solidFill>
                  <a:schemeClr val="hlink"/>
                </a:solidFill>
                <a:cs typeface="Times New Roman" panose="02020603050405020304" pitchFamily="18" charset="0"/>
              </a:rPr>
              <a:t>- </a:t>
            </a:r>
            <a:r>
              <a:rPr lang="en" sz="2400" dirty="0" smtClean="0">
                <a:cs typeface="Times New Roman" panose="02020603050405020304" pitchFamily="18" charset="0"/>
              </a:rPr>
              <a:t>according to the disease</a:t>
            </a:r>
            <a:r>
              <a:rPr lang="sr-Latn-RS" sz="2400" dirty="0" smtClean="0">
                <a:cs typeface="Times New Roman" panose="02020603050405020304" pitchFamily="18" charset="0"/>
              </a:rPr>
              <a:t> on</a:t>
            </a:r>
            <a:r>
              <a:rPr lang="en" sz="2400" dirty="0" smtClean="0">
                <a:cs typeface="Times New Roman" panose="02020603050405020304" pitchFamily="18" charset="0"/>
              </a:rPr>
              <a:t>s</a:t>
            </a:r>
            <a:r>
              <a:rPr lang="sr-Latn-RS" sz="2400" dirty="0" smtClean="0">
                <a:cs typeface="Times New Roman" panose="02020603050405020304" pitchFamily="18" charset="0"/>
              </a:rPr>
              <a:t>et</a:t>
            </a:r>
            <a:r>
              <a:rPr lang="en" sz="2400" dirty="0" smtClean="0">
                <a:cs typeface="Times New Roman" panose="02020603050405020304" pitchFamily="18" charset="0"/>
              </a:rPr>
              <a:t> , </a:t>
            </a:r>
            <a:r>
              <a:rPr lang="sr-Latn-RS" sz="2400" dirty="0" smtClean="0">
                <a:cs typeface="Times New Roman" panose="02020603050405020304" pitchFamily="18" charset="0"/>
              </a:rPr>
              <a:t>risk </a:t>
            </a:r>
            <a:r>
              <a:rPr lang="en" sz="2400" dirty="0" smtClean="0">
                <a:cs typeface="Times New Roman" panose="02020603050405020304" pitchFamily="18" charset="0"/>
              </a:rPr>
              <a:t>factors</a:t>
            </a:r>
            <a:r>
              <a:rPr lang="sr-Latn-RS" sz="2400" dirty="0" smtClean="0">
                <a:cs typeface="Times New Roman" panose="02020603050405020304" pitchFamily="18" charset="0"/>
              </a:rPr>
              <a:t> f</a:t>
            </a:r>
            <a:r>
              <a:rPr lang="en" sz="2400" dirty="0" smtClean="0">
                <a:cs typeface="Times New Roman" panose="02020603050405020304" pitchFamily="18" charset="0"/>
              </a:rPr>
              <a:t>or multiresistance</a:t>
            </a:r>
            <a:r>
              <a:rPr lang="en" sz="2400" dirty="0" smtClean="0">
                <a:solidFill>
                  <a:schemeClr val="hlink"/>
                </a:solidFill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defRPr/>
            </a:pPr>
            <a:r>
              <a:rPr lang="sr-Latn-RS" sz="2400" b="1" dirty="0" err="1">
                <a:solidFill>
                  <a:schemeClr val="accent4"/>
                </a:solidFill>
                <a:cs typeface="Times New Roman" panose="02020603050405020304" pitchFamily="18" charset="0"/>
              </a:rPr>
              <a:t>T</a:t>
            </a:r>
            <a:r>
              <a:rPr lang="en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he data about local resistance and causative agents</a:t>
            </a:r>
            <a:endParaRPr lang="sl-SI" sz="2400" b="1" dirty="0" smtClean="0">
              <a:solidFill>
                <a:schemeClr val="accent4"/>
              </a:solidFill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Never</a:t>
            </a:r>
            <a:r>
              <a:rPr lang="en" sz="24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" sz="2400" dirty="0" smtClean="0">
                <a:solidFill>
                  <a:schemeClr val="hlink"/>
                </a:solidFill>
                <a:cs typeface="Times New Roman" panose="02020603050405020304" pitchFamily="18" charset="0"/>
              </a:rPr>
              <a:t>- </a:t>
            </a:r>
            <a:r>
              <a:rPr lang="en" sz="2400" dirty="0" smtClean="0">
                <a:cs typeface="Times New Roman" panose="02020603050405020304" pitchFamily="18" charset="0"/>
              </a:rPr>
              <a:t>an antibiotic which </a:t>
            </a:r>
            <a:r>
              <a:rPr lang="sr-Latn-RS" sz="2400" dirty="0" smtClean="0">
                <a:cs typeface="Times New Roman" panose="02020603050405020304" pitchFamily="18" charset="0"/>
              </a:rPr>
              <a:t>was</a:t>
            </a:r>
            <a:r>
              <a:rPr lang="en" sz="2400" dirty="0" smtClean="0">
                <a:cs typeface="Times New Roman" panose="02020603050405020304" pitchFamily="18" charset="0"/>
              </a:rPr>
              <a:t> used </a:t>
            </a:r>
            <a:r>
              <a:rPr lang="sr-Latn-RS" sz="2400" dirty="0" smtClean="0">
                <a:cs typeface="Times New Roman" panose="02020603050405020304" pitchFamily="18" charset="0"/>
              </a:rPr>
              <a:t>within the </a:t>
            </a:r>
            <a:r>
              <a:rPr lang="en" sz="2400" dirty="0" smtClean="0">
                <a:cs typeface="Times New Roman" panose="02020603050405020304" pitchFamily="18" charset="0"/>
              </a:rPr>
              <a:t>last 2 weeks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A combination</a:t>
            </a:r>
            <a:r>
              <a:rPr lang="en" sz="24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sr-Latn-RS" sz="2400" dirty="0" smtClean="0">
                <a:cs typeface="Times New Roman" panose="02020603050405020304" pitchFamily="18" charset="0"/>
              </a:rPr>
              <a:t>of m</a:t>
            </a:r>
            <a:r>
              <a:rPr lang="en" sz="2400" dirty="0" smtClean="0">
                <a:cs typeface="Times New Roman" panose="02020603050405020304" pitchFamily="18" charset="0"/>
              </a:rPr>
              <a:t>edicines is</a:t>
            </a:r>
            <a:r>
              <a:rPr lang="sr-Latn-RS" sz="2400" dirty="0" smtClean="0">
                <a:cs typeface="Times New Roman" panose="02020603050405020304" pitchFamily="18" charset="0"/>
              </a:rPr>
              <a:t> always</a:t>
            </a:r>
            <a:r>
              <a:rPr lang="en" sz="2400" dirty="0" smtClean="0">
                <a:cs typeface="Times New Roman" panose="02020603050405020304" pitchFamily="18" charset="0"/>
              </a:rPr>
              <a:t> better </a:t>
            </a:r>
            <a:r>
              <a:rPr lang="sr-Latn-RS" sz="2400" dirty="0" smtClean="0">
                <a:cs typeface="Times New Roman" panose="02020603050405020304" pitchFamily="18" charset="0"/>
              </a:rPr>
              <a:t>than</a:t>
            </a:r>
            <a:r>
              <a:rPr lang="en" sz="2400" dirty="0" smtClean="0">
                <a:cs typeface="Times New Roman" panose="02020603050405020304" pitchFamily="18" charset="0"/>
              </a:rPr>
              <a:t> the monotherapy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Monotherapy</a:t>
            </a:r>
            <a:r>
              <a:rPr lang="en" sz="2400" dirty="0" smtClean="0">
                <a:solidFill>
                  <a:schemeClr val="tx2"/>
                </a:solidFill>
                <a:cs typeface="Times New Roman" panose="02020603050405020304" pitchFamily="18" charset="0"/>
              </a:rPr>
              <a:t> </a:t>
            </a:r>
            <a:r>
              <a:rPr lang="en" sz="2400" dirty="0" smtClean="0">
                <a:cs typeface="Times New Roman" panose="02020603050405020304" pitchFamily="18" charset="0"/>
              </a:rPr>
              <a:t>only if</a:t>
            </a:r>
            <a:r>
              <a:rPr lang="sr-Latn-RS" sz="2400" dirty="0">
                <a:cs typeface="Times New Roman" panose="02020603050405020304" pitchFamily="18" charset="0"/>
              </a:rPr>
              <a:t> </a:t>
            </a:r>
            <a:r>
              <a:rPr lang="sr-Latn-RS" sz="2400" dirty="0" smtClean="0">
                <a:cs typeface="Times New Roman" panose="02020603050405020304" pitchFamily="18" charset="0"/>
              </a:rPr>
              <a:t>there is no</a:t>
            </a:r>
            <a:r>
              <a:rPr lang="en" sz="2400" dirty="0" smtClean="0">
                <a:cs typeface="Times New Roman" panose="02020603050405020304" pitchFamily="18" charset="0"/>
              </a:rPr>
              <a:t> </a:t>
            </a:r>
            <a:r>
              <a:rPr lang="sr-Latn-RS" sz="2400" dirty="0" smtClean="0">
                <a:cs typeface="Times New Roman" panose="02020603050405020304" pitchFamily="18" charset="0"/>
              </a:rPr>
              <a:t>multiresistancy</a:t>
            </a:r>
            <a:endParaRPr lang="en" sz="2400" dirty="0" smtClean="0"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sr-Latn-C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5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2286000"/>
            <a:ext cx="8763000" cy="13922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sz="4400" dirty="0" smtClean="0">
                <a:solidFill>
                  <a:schemeClr val="accent1">
                    <a:lumMod val="75000"/>
                  </a:schemeClr>
                </a:solidFill>
                <a:effectLst/>
                <a:cs typeface="Times New Roman" pitchFamily="18" charset="0"/>
              </a:rPr>
              <a:t>Outpatient</a:t>
            </a:r>
            <a:r>
              <a:rPr lang="sr-Latn-RS" sz="4400" dirty="0" smtClean="0">
                <a:solidFill>
                  <a:schemeClr val="accent1">
                    <a:lumMod val="75000"/>
                  </a:schemeClr>
                </a:solidFill>
                <a:effectLst/>
                <a:cs typeface="Times New Roman" pitchFamily="18" charset="0"/>
              </a:rPr>
              <a:t> </a:t>
            </a:r>
            <a:r>
              <a:rPr lang="en" sz="4400" dirty="0" smtClean="0">
                <a:solidFill>
                  <a:schemeClr val="accent1">
                    <a:lumMod val="75000"/>
                  </a:schemeClr>
                </a:solidFill>
                <a:effectLst/>
                <a:cs typeface="Times New Roman" pitchFamily="18" charset="0"/>
              </a:rPr>
              <a:t>pneumonia</a:t>
            </a:r>
            <a:r>
              <a:rPr lang="sr-Latn-RS" sz="4400" dirty="0" smtClean="0">
                <a:solidFill>
                  <a:schemeClr val="accent1">
                    <a:lumMod val="75000"/>
                  </a:schemeClr>
                </a:solidFill>
                <a:effectLst/>
                <a:cs typeface="Times New Roman" pitchFamily="18" charset="0"/>
              </a:rPr>
              <a:t> treatment</a:t>
            </a:r>
            <a:endParaRPr lang="en-US" sz="4400" dirty="0" smtClean="0">
              <a:solidFill>
                <a:schemeClr val="accent1">
                  <a:lumMod val="75000"/>
                </a:schemeClr>
              </a:solidFill>
              <a:effectLst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46088" y="392113"/>
            <a:ext cx="9415462" cy="1011237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Treatment 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of mild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 pneumonia </a:t>
            </a:r>
            <a:r>
              <a:rPr lang="sl-SI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/>
            </a:r>
            <a:br>
              <a:rPr lang="sl-SI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</a:b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ERS </a:t>
            </a:r>
            <a:r>
              <a:rPr lang="en" dirty="0" err="1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guidelines</a:t>
            </a:r>
            <a:endParaRPr lang="en-US" dirty="0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98513" y="1909763"/>
            <a:ext cx="8737600" cy="3678237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Latn-RS" b="1" dirty="0" smtClean="0">
                <a:solidFill>
                  <a:schemeClr val="accent4"/>
                </a:solidFill>
              </a:rPr>
              <a:t>First</a:t>
            </a:r>
            <a:r>
              <a:rPr lang="en" b="1" dirty="0" smtClean="0">
                <a:solidFill>
                  <a:schemeClr val="accent4"/>
                </a:solidFill>
              </a:rPr>
              <a:t> choice</a:t>
            </a:r>
            <a:r>
              <a:rPr lang="en" dirty="0" smtClean="0">
                <a:solidFill>
                  <a:schemeClr val="accent4"/>
                </a:solidFill>
              </a:rPr>
              <a:t> </a:t>
            </a:r>
            <a:r>
              <a:rPr lang="en" dirty="0" smtClean="0"/>
              <a:t>                                       </a:t>
            </a:r>
            <a:r>
              <a:rPr lang="en" b="1" dirty="0" smtClean="0">
                <a:solidFill>
                  <a:schemeClr val="accent4"/>
                </a:solidFill>
              </a:rPr>
              <a:t>Alternative</a:t>
            </a:r>
            <a:endParaRPr lang="sl-SI" b="1" dirty="0" smtClean="0">
              <a:solidFill>
                <a:schemeClr val="accent4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RS" dirty="0" smtClean="0"/>
              <a:t>     </a:t>
            </a:r>
            <a:r>
              <a:rPr lang="en" dirty="0" smtClean="0"/>
              <a:t>Amoxicillin                                   Co - amo</a:t>
            </a:r>
            <a:r>
              <a:rPr lang="sr-Latn-RS" dirty="0" smtClean="0"/>
              <a:t>x</a:t>
            </a:r>
            <a:r>
              <a:rPr lang="en" dirty="0" smtClean="0"/>
              <a:t>i</a:t>
            </a:r>
            <a:r>
              <a:rPr lang="sr-Latn-RS" dirty="0" smtClean="0"/>
              <a:t>c</a:t>
            </a:r>
            <a:r>
              <a:rPr lang="en" dirty="0" smtClean="0"/>
              <a:t>lav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dirty="0" smtClean="0"/>
              <a:t>      </a:t>
            </a:r>
            <a:r>
              <a:rPr lang="sr-Latn-RS" dirty="0" smtClean="0"/>
              <a:t>       </a:t>
            </a:r>
            <a:r>
              <a:rPr lang="en" dirty="0" smtClean="0"/>
              <a:t>or                                                     </a:t>
            </a:r>
            <a:r>
              <a:rPr lang="sr-Latn-RS" dirty="0" smtClean="0"/>
              <a:t>    </a:t>
            </a:r>
            <a:r>
              <a:rPr lang="en" dirty="0" smtClean="0"/>
              <a:t>or</a:t>
            </a:r>
            <a:endParaRPr lang="sl-SI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RS" dirty="0" smtClean="0"/>
              <a:t>    </a:t>
            </a:r>
            <a:r>
              <a:rPr lang="en" dirty="0" smtClean="0"/>
              <a:t>Tetracycline                                  </a:t>
            </a:r>
            <a:r>
              <a:rPr lang="sr-Latn-RS" dirty="0" smtClean="0"/>
              <a:t>     </a:t>
            </a:r>
            <a:r>
              <a:rPr lang="en" dirty="0" smtClean="0"/>
              <a:t>Ma</a:t>
            </a:r>
            <a:r>
              <a:rPr lang="sr-Latn-RS" dirty="0" smtClean="0"/>
              <a:t>c</a:t>
            </a:r>
            <a:r>
              <a:rPr lang="en" dirty="0" smtClean="0"/>
              <a:t>rol</a:t>
            </a:r>
            <a:r>
              <a:rPr lang="sr-Latn-RS" dirty="0" smtClean="0"/>
              <a:t>i</a:t>
            </a:r>
            <a:r>
              <a:rPr lang="en" dirty="0" smtClean="0"/>
              <a:t>d</a:t>
            </a:r>
            <a:r>
              <a:rPr lang="sr-Latn-RS" dirty="0" smtClean="0"/>
              <a:t>e</a:t>
            </a:r>
            <a:endParaRPr lang="sl-SI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dirty="0" smtClean="0"/>
              <a:t>                                                                   </a:t>
            </a:r>
            <a:r>
              <a:rPr lang="sr-Latn-RS" dirty="0" smtClean="0"/>
              <a:t>       </a:t>
            </a:r>
            <a:r>
              <a:rPr lang="en" dirty="0" smtClean="0"/>
              <a:t>or</a:t>
            </a:r>
            <a:endParaRPr lang="sl-SI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dirty="0" smtClean="0"/>
              <a:t>                                                         </a:t>
            </a:r>
            <a:r>
              <a:rPr lang="sr-Latn-RS" dirty="0" smtClean="0"/>
              <a:t>        </a:t>
            </a:r>
            <a:r>
              <a:rPr lang="en" dirty="0" smtClean="0"/>
              <a:t>Levofloxacin</a:t>
            </a:r>
            <a:r>
              <a:rPr lang="sr-Latn-RS" dirty="0" smtClean="0"/>
              <a:t>e</a:t>
            </a:r>
            <a:endParaRPr lang="en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dirty="0" smtClean="0"/>
              <a:t>                                                                   </a:t>
            </a:r>
            <a:r>
              <a:rPr lang="sr-Latn-RS" dirty="0" smtClean="0"/>
              <a:t>       </a:t>
            </a:r>
            <a:r>
              <a:rPr lang="en" dirty="0" smtClean="0"/>
              <a:t>or 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dirty="0" smtClean="0"/>
              <a:t>                                                         </a:t>
            </a:r>
            <a:r>
              <a:rPr lang="sr-Latn-RS" dirty="0" smtClean="0"/>
              <a:t>        </a:t>
            </a:r>
            <a:r>
              <a:rPr lang="en" dirty="0" smtClean="0"/>
              <a:t>Moxifloxacin</a:t>
            </a:r>
            <a:r>
              <a:rPr lang="sr-Latn-RS" dirty="0" smtClean="0"/>
              <a:t>e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746125" y="2582863"/>
            <a:ext cx="4195763" cy="3165475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endParaRPr lang="sl-SI" b="1" dirty="0" smtClean="0"/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" sz="3600" b="1" dirty="0" smtClean="0"/>
              <a:t>A. Macrolides </a:t>
            </a:r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sr-Latn-RS" b="1" dirty="0" smtClean="0"/>
              <a:t>    </a:t>
            </a:r>
            <a:r>
              <a:rPr lang="en" b="1" dirty="0" smtClean="0"/>
              <a:t>azithromycin,</a:t>
            </a:r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sr-Latn-RS" b="1" dirty="0" smtClean="0"/>
              <a:t>   </a:t>
            </a:r>
            <a:r>
              <a:rPr lang="en" b="1" dirty="0" smtClean="0"/>
              <a:t>clarithromycin</a:t>
            </a:r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" b="1" dirty="0" smtClean="0"/>
              <a:t>   </a:t>
            </a:r>
            <a:r>
              <a:rPr lang="sr-Latn-RS" b="1" dirty="0" smtClean="0"/>
              <a:t>   </a:t>
            </a:r>
            <a:r>
              <a:rPr lang="en" b="1" dirty="0" smtClean="0"/>
              <a:t>        or </a:t>
            </a:r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sr-Latn-RS" b="1" dirty="0" smtClean="0"/>
              <a:t>  </a:t>
            </a:r>
            <a:r>
              <a:rPr lang="en" b="1" dirty="0" smtClean="0"/>
              <a:t>erythromycin</a:t>
            </a:r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" b="1" dirty="0" smtClean="0"/>
              <a:t>   </a:t>
            </a:r>
            <a:r>
              <a:rPr lang="en" sz="2000" dirty="0" smtClean="0"/>
              <a:t>(level I evidence)</a:t>
            </a:r>
            <a:endParaRPr lang="en-US" sz="2000" dirty="0" smtClean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437188" y="2582863"/>
            <a:ext cx="4078287" cy="3165475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endParaRPr lang="sl-SI" b="1" dirty="0" smtClean="0"/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" sz="3600" b="1" dirty="0" smtClean="0"/>
              <a:t>B. Doxycycline</a:t>
            </a:r>
            <a:r>
              <a:rPr lang="en" sz="4000" b="1" dirty="0" smtClean="0"/>
              <a:t> </a:t>
            </a:r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endParaRPr lang="sl-SI" sz="4000" b="1" dirty="0" smtClean="0"/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endParaRPr lang="sl-SI" sz="3600" b="1" dirty="0" smtClean="0"/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endParaRPr lang="sl-SI" sz="3600" b="1" dirty="0" smtClean="0"/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" sz="2000" b="1" dirty="0" smtClean="0"/>
              <a:t>        </a:t>
            </a:r>
            <a:r>
              <a:rPr lang="sr-Latn-RS" sz="2000" b="1" dirty="0" smtClean="0"/>
              <a:t>(</a:t>
            </a:r>
            <a:r>
              <a:rPr lang="en" sz="2000" dirty="0" smtClean="0"/>
              <a:t>level III evidence</a:t>
            </a:r>
            <a:r>
              <a:rPr lang="sr-Latn-RS" sz="2000" dirty="0" smtClean="0"/>
              <a:t>)</a:t>
            </a:r>
            <a:endParaRPr lang="sl-SI" sz="2000" dirty="0" smtClean="0"/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endParaRPr lang="en-US" sz="2000" dirty="0" smtClean="0"/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46088" y="425450"/>
            <a:ext cx="9424987" cy="1119188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" sz="4000" dirty="0" smtClean="0">
                <a:solidFill>
                  <a:schemeClr val="accent1"/>
                </a:solidFill>
                <a:effectLst/>
              </a:rPr>
              <a:t>Guidelines </a:t>
            </a:r>
            <a:r>
              <a:rPr lang="sr-Latn-RS" sz="4000" dirty="0" smtClean="0">
                <a:solidFill>
                  <a:schemeClr val="accent1"/>
                </a:solidFill>
                <a:effectLst/>
              </a:rPr>
              <a:t>f</a:t>
            </a:r>
            <a:r>
              <a:rPr lang="en" sz="4000" dirty="0" smtClean="0">
                <a:solidFill>
                  <a:schemeClr val="accent1"/>
                </a:solidFill>
                <a:effectLst/>
              </a:rPr>
              <a:t>or pneumonia</a:t>
            </a:r>
            <a:r>
              <a:rPr lang="sr-Latn-RS" sz="4000" dirty="0" smtClean="0">
                <a:solidFill>
                  <a:schemeClr val="accent1"/>
                </a:solidFill>
                <a:effectLst/>
              </a:rPr>
              <a:t> treatment</a:t>
            </a:r>
            <a:r>
              <a:rPr lang="en" sz="4000" dirty="0" smtClean="0">
                <a:solidFill>
                  <a:schemeClr val="accent1"/>
                </a:solidFill>
                <a:effectLst/>
              </a:rPr>
              <a:t> </a:t>
            </a:r>
            <a:r>
              <a:rPr lang="sr-Latn-RS" sz="4000" dirty="0">
                <a:solidFill>
                  <a:schemeClr val="accent1"/>
                </a:solidFill>
                <a:effectLst/>
              </a:rPr>
              <a:t/>
            </a:r>
            <a:br>
              <a:rPr lang="sr-Latn-RS" sz="4000" dirty="0">
                <a:solidFill>
                  <a:schemeClr val="accent1"/>
                </a:solidFill>
                <a:effectLst/>
              </a:rPr>
            </a:br>
            <a:r>
              <a:rPr lang="en" sz="4000" dirty="0" smtClean="0">
                <a:solidFill>
                  <a:schemeClr val="accent1"/>
                </a:solidFill>
                <a:effectLst/>
              </a:rPr>
              <a:t>IDSA / ATS</a:t>
            </a:r>
            <a:endParaRPr lang="en-US" sz="4000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536575" y="1665288"/>
            <a:ext cx="9115425" cy="796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  <a:spcBef>
                <a:spcPct val="20000"/>
              </a:spcBef>
              <a:buClr>
                <a:srgbClr val="FFCC00"/>
              </a:buClr>
              <a:defRPr/>
            </a:pPr>
            <a:r>
              <a:rPr lang="en" sz="2400" b="1" dirty="0" smtClean="0">
                <a:solidFill>
                  <a:schemeClr val="accent4"/>
                </a:solidFill>
                <a:latin typeface="+mn-lt"/>
              </a:rPr>
              <a:t>Previous</a:t>
            </a:r>
            <a:r>
              <a:rPr lang="sr-Latn-RS" sz="2400" b="1" dirty="0" smtClean="0">
                <a:solidFill>
                  <a:schemeClr val="accent4"/>
                </a:solidFill>
                <a:latin typeface="+mn-lt"/>
              </a:rPr>
              <a:t>ly</a:t>
            </a:r>
            <a:r>
              <a:rPr lang="en" sz="2400" b="1" dirty="0" smtClean="0">
                <a:solidFill>
                  <a:schemeClr val="accent4"/>
                </a:solidFill>
                <a:latin typeface="+mn-lt"/>
              </a:rPr>
              <a:t> healthy person without</a:t>
            </a:r>
            <a:r>
              <a:rPr lang="sr-Latn-RS" sz="2400" b="1" dirty="0" smtClean="0">
                <a:solidFill>
                  <a:schemeClr val="accent4"/>
                </a:solidFill>
                <a:latin typeface="+mn-lt"/>
              </a:rPr>
              <a:t> risk</a:t>
            </a:r>
            <a:r>
              <a:rPr lang="en" sz="2400" b="1" dirty="0" smtClean="0">
                <a:solidFill>
                  <a:schemeClr val="accent4"/>
                </a:solidFill>
                <a:latin typeface="+mn-lt"/>
              </a:rPr>
              <a:t> factors</a:t>
            </a:r>
            <a:endParaRPr lang="sl-SI" sz="2400" b="1" dirty="0" smtClean="0">
              <a:solidFill>
                <a:schemeClr val="accent4"/>
              </a:solidFill>
              <a:latin typeface="+mn-lt"/>
            </a:endParaRPr>
          </a:p>
          <a:p>
            <a:pPr algn="ctr">
              <a:lnSpc>
                <a:spcPct val="85000"/>
              </a:lnSpc>
              <a:spcBef>
                <a:spcPct val="20000"/>
              </a:spcBef>
              <a:buClr>
                <a:srgbClr val="FFCC00"/>
              </a:buClr>
              <a:defRPr/>
            </a:pPr>
            <a:r>
              <a:rPr lang="en" sz="2400" b="1" dirty="0" smtClean="0">
                <a:solidFill>
                  <a:schemeClr val="accent4"/>
                </a:solidFill>
                <a:latin typeface="+mn-lt"/>
              </a:rPr>
              <a:t> for S.pneumoniae resistance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2944813"/>
            <a:ext cx="4179888" cy="2860675"/>
          </a:xfrm>
          <a:solidFill>
            <a:schemeClr val="bg1"/>
          </a:solidFill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en" sz="2400" dirty="0" smtClean="0">
                <a:cs typeface="Times New Roman" panose="02020603050405020304" pitchFamily="18" charset="0"/>
              </a:rPr>
              <a:t>Chronic heart</a:t>
            </a:r>
            <a:r>
              <a:rPr lang="sr-Latn-RS" sz="2400" dirty="0" smtClean="0">
                <a:cs typeface="Times New Roman" panose="02020603050405020304" pitchFamily="18" charset="0"/>
              </a:rPr>
              <a:t> </a:t>
            </a:r>
            <a:r>
              <a:rPr lang="en" sz="2400" dirty="0" smtClean="0">
                <a:cs typeface="Times New Roman" panose="02020603050405020304" pitchFamily="18" charset="0"/>
              </a:rPr>
              <a:t>illness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en" sz="2400" dirty="0" smtClean="0">
                <a:cs typeface="Times New Roman" panose="02020603050405020304" pitchFamily="18" charset="0"/>
              </a:rPr>
              <a:t>C</a:t>
            </a:r>
            <a:r>
              <a:rPr lang="sr-Latn-RS" sz="2400" dirty="0" smtClean="0">
                <a:cs typeface="Times New Roman" panose="02020603050405020304" pitchFamily="18" charset="0"/>
              </a:rPr>
              <a:t>OPD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sr-Latn-RS" sz="2400" dirty="0">
                <a:cs typeface="Times New Roman" panose="02020603050405020304" pitchFamily="18" charset="0"/>
              </a:rPr>
              <a:t>L</a:t>
            </a:r>
            <a:r>
              <a:rPr lang="en" sz="2400" dirty="0" smtClean="0">
                <a:cs typeface="Times New Roman" panose="02020603050405020304" pitchFamily="18" charset="0"/>
              </a:rPr>
              <a:t>iver</a:t>
            </a:r>
            <a:r>
              <a:rPr lang="sr-Latn-RS" sz="2400" dirty="0" smtClean="0">
                <a:cs typeface="Times New Roman" panose="02020603050405020304" pitchFamily="18" charset="0"/>
              </a:rPr>
              <a:t> illness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en" sz="2400" dirty="0" smtClean="0">
                <a:cs typeface="Times New Roman" panose="02020603050405020304" pitchFamily="18" charset="0"/>
              </a:rPr>
              <a:t>Diabetes </a:t>
            </a:r>
            <a:r>
              <a:rPr lang="sr-Latn-RS" sz="2400" dirty="0" smtClean="0">
                <a:cs typeface="Times New Roman" panose="02020603050405020304" pitchFamily="18" charset="0"/>
              </a:rPr>
              <a:t>m</a:t>
            </a:r>
            <a:r>
              <a:rPr lang="en" sz="2400" dirty="0" smtClean="0">
                <a:cs typeface="Times New Roman" panose="02020603050405020304" pitchFamily="18" charset="0"/>
              </a:rPr>
              <a:t>ellitus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en" sz="2400" dirty="0" smtClean="0">
                <a:cs typeface="Times New Roman" panose="02020603050405020304" pitchFamily="18" charset="0"/>
              </a:rPr>
              <a:t>Alcoholism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en-US" sz="2400" b="1" dirty="0" smtClean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891088" y="2946400"/>
            <a:ext cx="4848225" cy="2873375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en" sz="2400" dirty="0" smtClean="0">
                <a:cs typeface="Times New Roman" panose="02020603050405020304" pitchFamily="18" charset="0"/>
              </a:rPr>
              <a:t>Immunosuppressive state or immunosuppress</a:t>
            </a:r>
            <a:r>
              <a:rPr lang="sr-Latn-RS" sz="2400" dirty="0" smtClean="0">
                <a:cs typeface="Times New Roman" panose="02020603050405020304" pitchFamily="18" charset="0"/>
              </a:rPr>
              <a:t>ive treatment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en" sz="2400" dirty="0" smtClean="0">
                <a:cs typeface="Times New Roman" panose="02020603050405020304" pitchFamily="18" charset="0"/>
              </a:rPr>
              <a:t>Use </a:t>
            </a:r>
            <a:r>
              <a:rPr lang="sr-Latn-RS" sz="2400" dirty="0" smtClean="0">
                <a:cs typeface="Times New Roman" panose="02020603050405020304" pitchFamily="18" charset="0"/>
              </a:rPr>
              <a:t>of </a:t>
            </a:r>
            <a:r>
              <a:rPr lang="en" sz="2400" dirty="0" smtClean="0">
                <a:cs typeface="Times New Roman" panose="02020603050405020304" pitchFamily="18" charset="0"/>
              </a:rPr>
              <a:t>antibiotics in previous 3 months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en" sz="2400" dirty="0" smtClean="0">
                <a:cs typeface="Times New Roman" panose="02020603050405020304" pitchFamily="18" charset="0"/>
              </a:rPr>
              <a:t>Malignancy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en" sz="2400" dirty="0" smtClean="0">
                <a:cs typeface="Times New Roman" panose="02020603050405020304" pitchFamily="18" charset="0"/>
              </a:rPr>
              <a:t>Asplenia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endParaRPr lang="en-US" sz="2400" b="1" dirty="0" smtClean="0"/>
          </a:p>
        </p:txBody>
      </p:sp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2749401" y="1833563"/>
            <a:ext cx="4594526" cy="5355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Clr>
                <a:srgbClr val="FFCC00"/>
              </a:buClr>
              <a:defRPr/>
            </a:pPr>
            <a:r>
              <a:rPr lang="sr-Latn-RS" sz="3200" b="1" dirty="0" smtClean="0">
                <a:solidFill>
                  <a:schemeClr val="accent4"/>
                </a:solidFill>
                <a:latin typeface="+mn-lt"/>
              </a:rPr>
              <a:t>If </a:t>
            </a:r>
            <a:r>
              <a:rPr lang="en" sz="3200" b="1" dirty="0" smtClean="0">
                <a:solidFill>
                  <a:schemeClr val="accent4"/>
                </a:solidFill>
                <a:latin typeface="+mn-lt"/>
              </a:rPr>
              <a:t>comorbidity </a:t>
            </a:r>
            <a:r>
              <a:rPr lang="sr-Latn-RS" sz="3200" b="1" dirty="0" smtClean="0">
                <a:solidFill>
                  <a:schemeClr val="accent4"/>
                </a:solidFill>
                <a:latin typeface="+mn-lt"/>
              </a:rPr>
              <a:t>is present</a:t>
            </a:r>
            <a:r>
              <a:rPr lang="en" sz="3200" b="1" dirty="0" smtClean="0">
                <a:solidFill>
                  <a:schemeClr val="accent4"/>
                </a:solidFill>
                <a:latin typeface="+mn-lt"/>
              </a:rPr>
              <a:t>:</a:t>
            </a:r>
          </a:p>
        </p:txBody>
      </p:sp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436563" y="425450"/>
            <a:ext cx="9445625" cy="101146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75000"/>
              </a:lnSpc>
              <a:defRPr/>
            </a:pPr>
            <a:r>
              <a:rPr lang="en" sz="3400" b="1" dirty="0" smtClean="0">
                <a:solidFill>
                  <a:schemeClr val="accent1"/>
                </a:solidFill>
                <a:latin typeface="+mj-lt"/>
              </a:rPr>
              <a:t>Guidelines </a:t>
            </a:r>
            <a:r>
              <a:rPr lang="sr-Latn-RS" sz="3400" b="1" dirty="0" err="1">
                <a:solidFill>
                  <a:schemeClr val="accent1"/>
                </a:solidFill>
                <a:latin typeface="+mj-lt"/>
              </a:rPr>
              <a:t>f</a:t>
            </a:r>
            <a:r>
              <a:rPr lang="en" sz="3400" b="1" dirty="0" smtClean="0">
                <a:solidFill>
                  <a:schemeClr val="accent1"/>
                </a:solidFill>
                <a:latin typeface="+mj-lt"/>
              </a:rPr>
              <a:t>or pneumonia</a:t>
            </a:r>
            <a:r>
              <a:rPr lang="sr-Latn-RS" sz="3400" b="1" dirty="0" smtClean="0">
                <a:solidFill>
                  <a:schemeClr val="accent1"/>
                </a:solidFill>
                <a:latin typeface="+mj-lt"/>
              </a:rPr>
              <a:t> treatment</a:t>
            </a:r>
          </a:p>
          <a:p>
            <a:pPr algn="ctr">
              <a:lnSpc>
                <a:spcPct val="75000"/>
              </a:lnSpc>
              <a:defRPr/>
            </a:pPr>
            <a:r>
              <a:rPr lang="en" sz="3400" b="1" dirty="0" smtClean="0">
                <a:solidFill>
                  <a:schemeClr val="accent1"/>
                </a:solidFill>
                <a:latin typeface="+mj-lt"/>
              </a:rPr>
              <a:t> IDSA / ATS </a:t>
            </a:r>
            <a:endParaRPr lang="en-US" sz="3400" b="1" dirty="0" smtClean="0">
              <a:solidFill>
                <a:schemeClr val="accent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15925" y="404813"/>
            <a:ext cx="9466263" cy="1456644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dirty="0" smtClean="0">
                <a:solidFill>
                  <a:schemeClr val="accent1"/>
                </a:solidFill>
                <a:effectLst/>
              </a:rPr>
              <a:t>Outpatient treatment – </a:t>
            </a:r>
            <a:r>
              <a:rPr lang="sr-Latn-RS" dirty="0" smtClean="0">
                <a:solidFill>
                  <a:schemeClr val="accent1"/>
                </a:solidFill>
                <a:effectLst/>
              </a:rPr>
              <a:t>with the </a:t>
            </a:r>
            <a:r>
              <a:rPr lang="en" dirty="0" smtClean="0">
                <a:solidFill>
                  <a:schemeClr val="accent1"/>
                </a:solidFill>
                <a:effectLst/>
              </a:rPr>
              <a:t>presen</a:t>
            </a:r>
            <a:r>
              <a:rPr lang="sr-Latn-RS" dirty="0" smtClean="0">
                <a:solidFill>
                  <a:schemeClr val="accent1"/>
                </a:solidFill>
                <a:effectLst/>
              </a:rPr>
              <a:t>ce of comorbidity/ies</a:t>
            </a:r>
            <a:r>
              <a:rPr lang="en" dirty="0" smtClean="0">
                <a:solidFill>
                  <a:schemeClr val="accent1"/>
                </a:solidFill>
                <a:effectLst/>
              </a:rPr>
              <a:t> </a:t>
            </a:r>
            <a:r>
              <a:rPr lang="sr-Latn-RS" dirty="0" smtClean="0">
                <a:solidFill>
                  <a:schemeClr val="accent1"/>
                </a:solidFill>
                <a:effectLst/>
              </a:rPr>
              <a:t/>
            </a:r>
            <a:br>
              <a:rPr lang="sr-Latn-RS" dirty="0" smtClean="0">
                <a:solidFill>
                  <a:schemeClr val="accent1"/>
                </a:solidFill>
                <a:effectLst/>
              </a:rPr>
            </a:br>
            <a:r>
              <a:rPr lang="en" dirty="0" smtClean="0">
                <a:solidFill>
                  <a:schemeClr val="accent1"/>
                </a:solidFill>
                <a:effectLst/>
              </a:rPr>
              <a:t>IDSA/ATS </a:t>
            </a:r>
            <a:endParaRPr lang="en-US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946275"/>
            <a:ext cx="9231313" cy="3759200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" b="1" dirty="0" smtClean="0">
                <a:solidFill>
                  <a:schemeClr val="accent4"/>
                </a:solidFill>
              </a:rPr>
              <a:t>A. Respiratory fluoroquinolones </a:t>
            </a:r>
            <a:r>
              <a:rPr lang="en" dirty="0" smtClean="0"/>
              <a:t>: </a:t>
            </a:r>
            <a:r>
              <a:rPr lang="en" sz="2400" dirty="0" smtClean="0"/>
              <a:t>moxifloxacin, gemifloxacin or levofloxacin (750 mg)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" b="1" dirty="0" smtClean="0">
                <a:solidFill>
                  <a:schemeClr val="accent4"/>
                </a:solidFill>
              </a:rPr>
              <a:t>B. Beta - lactam + macrolide : </a:t>
            </a:r>
            <a:r>
              <a:rPr lang="en" sz="2400" dirty="0" smtClean="0"/>
              <a:t>recommendation </a:t>
            </a:r>
            <a:r>
              <a:rPr lang="sr-Latn-RS" sz="2400" dirty="0" smtClean="0"/>
              <a:t>(</a:t>
            </a:r>
            <a:r>
              <a:rPr lang="en" sz="2400" dirty="0" smtClean="0"/>
              <a:t>level</a:t>
            </a:r>
            <a:r>
              <a:rPr lang="sr-Latn-RS" sz="2400" dirty="0" smtClean="0"/>
              <a:t> of </a:t>
            </a:r>
            <a:r>
              <a:rPr lang="en" sz="2400" dirty="0" smtClean="0"/>
              <a:t>evidence</a:t>
            </a:r>
            <a:r>
              <a:rPr lang="sr-Latn-RS" sz="2400" dirty="0" smtClean="0"/>
              <a:t> I)</a:t>
            </a:r>
            <a:r>
              <a:rPr lang="en" sz="2400" dirty="0" smtClean="0"/>
              <a:t> </a:t>
            </a:r>
            <a:r>
              <a:rPr lang="sr-Latn-RS" sz="2400" dirty="0" smtClean="0"/>
              <a:t>or</a:t>
            </a:r>
            <a:r>
              <a:rPr lang="en" sz="2400" dirty="0" smtClean="0"/>
              <a:t> </a:t>
            </a:r>
            <a:r>
              <a:rPr lang="sr-Latn-RS" sz="2400" dirty="0" smtClean="0"/>
              <a:t>high</a:t>
            </a:r>
            <a:r>
              <a:rPr lang="en" sz="2400" dirty="0" smtClean="0"/>
              <a:t> doses </a:t>
            </a:r>
            <a:r>
              <a:rPr lang="sr-Latn-RS" sz="2400" dirty="0" smtClean="0"/>
              <a:t>of </a:t>
            </a:r>
            <a:r>
              <a:rPr lang="en" sz="2400" dirty="0" smtClean="0"/>
              <a:t>amoxicillin</a:t>
            </a:r>
            <a:r>
              <a:rPr lang="sr-Latn-RS" sz="2400" dirty="0" smtClean="0"/>
              <a:t>e</a:t>
            </a:r>
            <a:r>
              <a:rPr lang="en" sz="2400" dirty="0" smtClean="0"/>
              <a:t> </a:t>
            </a:r>
            <a:r>
              <a:rPr lang="sr-Latn-RS" sz="2400" dirty="0" smtClean="0"/>
              <a:t>(</a:t>
            </a:r>
            <a:r>
              <a:rPr lang="en" sz="2400" dirty="0" smtClean="0"/>
              <a:t>3x1 gr</a:t>
            </a:r>
            <a:r>
              <a:rPr lang="sr-Latn-RS" sz="2400" dirty="0" smtClean="0"/>
              <a:t>)</a:t>
            </a:r>
            <a:r>
              <a:rPr lang="en" sz="2400" dirty="0" smtClean="0"/>
              <a:t> or amoxicillin/clavulanate 2x2 gr</a:t>
            </a:r>
            <a:endParaRPr lang="sl-SI" sz="2400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l-SI" sz="2400" b="1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b="1" dirty="0" smtClean="0"/>
              <a:t>  </a:t>
            </a:r>
            <a:r>
              <a:rPr lang="en" b="1" dirty="0" smtClean="0">
                <a:solidFill>
                  <a:schemeClr val="accent4"/>
                </a:solidFill>
              </a:rPr>
              <a:t>Alternatives : </a:t>
            </a:r>
            <a:r>
              <a:rPr lang="en" sz="2400" dirty="0" smtClean="0"/>
              <a:t>ceftriaxone, cefpodoxime and cefuroxime (2x500 mg daily; doxycycline is an alternative</a:t>
            </a:r>
            <a:r>
              <a:rPr lang="sr-Latn-RS" sz="2400" dirty="0" smtClean="0"/>
              <a:t> to </a:t>
            </a:r>
            <a:r>
              <a:rPr lang="en" sz="2400" dirty="0" smtClean="0"/>
              <a:t>macrolides in countries with high resistance</a:t>
            </a:r>
            <a:r>
              <a:rPr lang="sr-Latn-RS" sz="2400" dirty="0" smtClean="0"/>
              <a:t> of</a:t>
            </a:r>
            <a:r>
              <a:rPr lang="en" sz="2400" dirty="0" smtClean="0"/>
              <a:t> S.pneumoniae </a:t>
            </a:r>
            <a:r>
              <a:rPr lang="sr-Latn-RS" sz="2400" dirty="0" smtClean="0"/>
              <a:t>to</a:t>
            </a:r>
            <a:r>
              <a:rPr lang="en" sz="2400" dirty="0" smtClean="0"/>
              <a:t> macrolides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l-SI" sz="2400" b="1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l-SI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Oval 2"/>
          <p:cNvSpPr>
            <a:spLocks noChangeArrowheads="1"/>
          </p:cNvSpPr>
          <p:nvPr/>
        </p:nvSpPr>
        <p:spPr bwMode="auto">
          <a:xfrm>
            <a:off x="615950" y="1557338"/>
            <a:ext cx="3840163" cy="1228725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sr-Latn-RS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Risk </a:t>
            </a:r>
            <a:r>
              <a:rPr lang="en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factors</a:t>
            </a:r>
            <a:endParaRPr lang="sr-Latn-CS" sz="2800" dirty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</p:txBody>
      </p:sp>
      <p:sp>
        <p:nvSpPr>
          <p:cNvPr id="184323" name="Oval 3"/>
          <p:cNvSpPr>
            <a:spLocks noChangeArrowheads="1"/>
          </p:cNvSpPr>
          <p:nvPr/>
        </p:nvSpPr>
        <p:spPr bwMode="auto">
          <a:xfrm>
            <a:off x="3038475" y="477838"/>
            <a:ext cx="3644900" cy="1089025"/>
          </a:xfrm>
          <a:prstGeom prst="ellipse">
            <a:avLst/>
          </a:prstGeom>
          <a:gradFill rotWithShape="1">
            <a:gsLst>
              <a:gs pos="0">
                <a:srgbClr val="CCECFF"/>
              </a:gs>
              <a:gs pos="50000">
                <a:schemeClr val="bg2"/>
              </a:gs>
              <a:gs pos="100000">
                <a:srgbClr val="CCECFF"/>
              </a:gs>
            </a:gsLst>
            <a:lin ang="5400000" scaled="1"/>
          </a:gradFill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sr-Latn-RS" sz="2800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C</a:t>
            </a:r>
            <a:r>
              <a:rPr lang="en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linical </a:t>
            </a:r>
            <a:r>
              <a:rPr lang="en" sz="2800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finding</a:t>
            </a:r>
            <a:endParaRPr lang="sr-Latn-CS" sz="2800" dirty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</p:txBody>
      </p:sp>
      <p:sp>
        <p:nvSpPr>
          <p:cNvPr id="184324" name="Oval 4"/>
          <p:cNvSpPr>
            <a:spLocks noChangeArrowheads="1"/>
          </p:cNvSpPr>
          <p:nvPr/>
        </p:nvSpPr>
        <p:spPr bwMode="auto">
          <a:xfrm>
            <a:off x="400050" y="4278313"/>
            <a:ext cx="3279775" cy="1425575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sr-Latn-R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Altered</a:t>
            </a:r>
            <a:r>
              <a:rPr lang="en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</a:t>
            </a:r>
            <a:r>
              <a:rPr lang="en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mental</a:t>
            </a:r>
            <a:endParaRPr lang="sr-Latn-CS" sz="2400" dirty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en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status</a:t>
            </a:r>
            <a:endParaRPr lang="sr-Latn-CS" sz="2400" dirty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</p:txBody>
      </p:sp>
      <p:sp>
        <p:nvSpPr>
          <p:cNvPr id="184325" name="Oval 5"/>
          <p:cNvSpPr>
            <a:spLocks noChangeArrowheads="1"/>
          </p:cNvSpPr>
          <p:nvPr/>
        </p:nvSpPr>
        <p:spPr bwMode="auto">
          <a:xfrm>
            <a:off x="6440488" y="1233488"/>
            <a:ext cx="3371850" cy="1335088"/>
          </a:xfrm>
          <a:prstGeom prst="ellipse">
            <a:avLst/>
          </a:prstGeom>
          <a:gradFill rotWithShape="1">
            <a:gsLst>
              <a:gs pos="0">
                <a:srgbClr val="CCECFF"/>
              </a:gs>
              <a:gs pos="50000">
                <a:schemeClr val="bg2"/>
              </a:gs>
              <a:gs pos="100000">
                <a:srgbClr val="CCECFF"/>
              </a:gs>
            </a:gsLst>
            <a:lin ang="5400000" scaled="1"/>
          </a:gradFill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sr-Latn-R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A</a:t>
            </a:r>
            <a:r>
              <a:rPr lang="en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bsence</a:t>
            </a:r>
            <a:endParaRPr lang="sr-Latn-RS" sz="2400" dirty="0" smtClean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en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</a:t>
            </a:r>
            <a:r>
              <a:rPr lang="sr-Latn-R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of response to</a:t>
            </a:r>
            <a:r>
              <a:rPr lang="en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</a:t>
            </a:r>
            <a:r>
              <a:rPr lang="en" sz="240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initial</a:t>
            </a:r>
            <a:endParaRPr lang="sr-Latn-CS" sz="24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en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t</a:t>
            </a:r>
            <a:r>
              <a:rPr lang="sr-Latn-R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reatment</a:t>
            </a:r>
            <a:endParaRPr lang="sr-Latn-CS" sz="24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</p:txBody>
      </p:sp>
      <p:sp>
        <p:nvSpPr>
          <p:cNvPr id="184326" name="Oval 6"/>
          <p:cNvSpPr>
            <a:spLocks noChangeArrowheads="1"/>
          </p:cNvSpPr>
          <p:nvPr/>
        </p:nvSpPr>
        <p:spPr bwMode="auto">
          <a:xfrm>
            <a:off x="3651250" y="4797425"/>
            <a:ext cx="3240088" cy="1457325"/>
          </a:xfrm>
          <a:prstGeom prst="ellipse">
            <a:avLst/>
          </a:prstGeom>
          <a:gradFill rotWithShape="1">
            <a:gsLst>
              <a:gs pos="0">
                <a:srgbClr val="CCECFF"/>
              </a:gs>
              <a:gs pos="50000">
                <a:schemeClr val="bg2"/>
              </a:gs>
              <a:gs pos="100000">
                <a:srgbClr val="CCECFF"/>
              </a:gs>
            </a:gsLst>
            <a:lin ang="5400000" scaled="1"/>
          </a:gradFill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sr-Latn-R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B</a:t>
            </a:r>
            <a:r>
              <a:rPr lang="en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iological </a:t>
            </a:r>
            <a:r>
              <a:rPr lang="en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and </a:t>
            </a:r>
          </a:p>
          <a:p>
            <a:pPr algn="ctr" eaLnBrk="1" hangingPunct="1">
              <a:defRPr/>
            </a:pPr>
            <a:r>
              <a:rPr lang="en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radiological</a:t>
            </a:r>
            <a:endParaRPr lang="sr-Latn-CS" sz="2400" dirty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en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criteria</a:t>
            </a:r>
            <a:endParaRPr lang="sr-Latn-CS" sz="2400" dirty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</p:txBody>
      </p:sp>
      <p:sp>
        <p:nvSpPr>
          <p:cNvPr id="184327" name="Oval 7"/>
          <p:cNvSpPr>
            <a:spLocks noChangeArrowheads="1"/>
          </p:cNvSpPr>
          <p:nvPr/>
        </p:nvSpPr>
        <p:spPr bwMode="auto">
          <a:xfrm>
            <a:off x="7092950" y="4540250"/>
            <a:ext cx="2836863" cy="1570038"/>
          </a:xfrm>
          <a:prstGeom prst="ellipse">
            <a:avLst/>
          </a:prstGeom>
          <a:gradFill rotWithShape="1">
            <a:gsLst>
              <a:gs pos="0">
                <a:srgbClr val="CCECFF"/>
              </a:gs>
              <a:gs pos="50000">
                <a:schemeClr val="bg2"/>
              </a:gs>
              <a:gs pos="100000">
                <a:srgbClr val="CCECFF"/>
              </a:gs>
            </a:gsLst>
            <a:lin ang="5400000" scaled="1"/>
          </a:gradFill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sr-Latn-RS" sz="2400" dirty="0" smtClean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sr-Latn-R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E</a:t>
            </a:r>
            <a:r>
              <a:rPr lang="en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conomical</a:t>
            </a:r>
            <a:endParaRPr lang="sr-Latn-RS" sz="2400" dirty="0" smtClean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sr-Latn-R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and </a:t>
            </a:r>
            <a:r>
              <a:rPr lang="en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social</a:t>
            </a:r>
            <a:endParaRPr lang="en" sz="2400" dirty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en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reasons</a:t>
            </a:r>
            <a:endParaRPr lang="sr-Latn-CS" sz="2400" dirty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endParaRPr lang="sr-Latn-CS" sz="2400" dirty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</p:txBody>
      </p:sp>
      <p:sp>
        <p:nvSpPr>
          <p:cNvPr id="88072" name="WordArt 8"/>
          <p:cNvSpPr>
            <a:spLocks noChangeArrowheads="1" noChangeShapeType="1" noTextEdit="1"/>
          </p:cNvSpPr>
          <p:nvPr/>
        </p:nvSpPr>
        <p:spPr bwMode="auto">
          <a:xfrm>
            <a:off x="1538288" y="2887663"/>
            <a:ext cx="6927850" cy="13335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  <a:contourClr>
                <a:srgbClr val="FFFFCC"/>
              </a:contourClr>
            </a:sp3d>
          </a:bodyPr>
          <a:lstStyle/>
          <a:p>
            <a:pPr algn="ctr"/>
            <a:r>
              <a:rPr lang="en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+mn-lt"/>
                <a:ea typeface="+mn-lt"/>
                <a:cs typeface="+mn-lt"/>
              </a:rPr>
              <a:t>Indication</a:t>
            </a:r>
            <a:r>
              <a:rPr lang="sr-Latn-RS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+mn-lt"/>
                <a:ea typeface="+mn-lt"/>
                <a:cs typeface="+mn-lt"/>
              </a:rPr>
              <a:t>s</a:t>
            </a:r>
            <a:r>
              <a:rPr lang="en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+mn-lt"/>
                <a:ea typeface="+mn-lt"/>
                <a:cs typeface="+mn-lt"/>
              </a:rPr>
              <a:t> </a:t>
            </a:r>
            <a:r>
              <a:rPr lang="en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+mn-lt"/>
                <a:ea typeface="+mn-lt"/>
                <a:cs typeface="+mn-lt"/>
              </a:rPr>
              <a:t>for hospitalization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7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5450" y="2679700"/>
            <a:ext cx="9372600" cy="14700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sz="5300" dirty="0" smtClean="0">
                <a:solidFill>
                  <a:schemeClr val="accent4"/>
                </a:solidFill>
              </a:rPr>
              <a:t>Hospital treatment </a:t>
            </a:r>
            <a:r>
              <a:rPr lang="sr-Latn-RS" sz="5300" dirty="0" smtClean="0">
                <a:solidFill>
                  <a:schemeClr val="accent4"/>
                </a:solidFill>
              </a:rPr>
              <a:t>of </a:t>
            </a:r>
            <a:r>
              <a:rPr lang="en" sz="5300" dirty="0" smtClean="0">
                <a:solidFill>
                  <a:schemeClr val="accent4"/>
                </a:solidFill>
              </a:rPr>
              <a:t>pneumonia</a:t>
            </a:r>
            <a:endParaRPr lang="en-US" sz="5300" dirty="0" smtClean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26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758825" y="582613"/>
            <a:ext cx="8924925" cy="622300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z="3200" dirty="0" smtClean="0">
                <a:solidFill>
                  <a:schemeClr val="accent1"/>
                </a:solidFill>
                <a:effectLst/>
              </a:rPr>
              <a:t>Definition </a:t>
            </a:r>
            <a:r>
              <a:rPr lang="sr-Latn-RS" sz="3200" dirty="0" smtClean="0">
                <a:solidFill>
                  <a:schemeClr val="accent1"/>
                </a:solidFill>
                <a:effectLst/>
              </a:rPr>
              <a:t>of H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ospital acquired pneumonia - HAP </a:t>
            </a:r>
            <a:endParaRPr lang="en-US" sz="3200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23555" name="Rectangle 1027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1558925"/>
            <a:ext cx="4772025" cy="4259263"/>
          </a:xfrm>
        </p:spPr>
        <p:txBody>
          <a:bodyPr/>
          <a:lstStyle/>
          <a:p>
            <a:pPr eaLnBrk="1" hangingPunct="1"/>
            <a:endParaRPr lang="sl-SI" dirty="0" smtClean="0">
              <a:latin typeface="Arial" panose="020B0604020202020204" pitchFamily="34" charset="0"/>
            </a:endParaRPr>
          </a:p>
          <a:p>
            <a:pPr algn="just" eaLnBrk="1" hangingPunct="1"/>
            <a:r>
              <a:rPr lang="en" sz="2400" dirty="0" smtClean="0">
                <a:cs typeface="Times New Roman" panose="02020603050405020304" pitchFamily="18" charset="0"/>
              </a:rPr>
              <a:t>Pneumonia </a:t>
            </a:r>
            <a:r>
              <a:rPr lang="sr-Latn-RS" sz="2400" dirty="0" smtClean="0">
                <a:cs typeface="Times New Roman" panose="02020603050405020304" pitchFamily="18" charset="0"/>
              </a:rPr>
              <a:t>in</a:t>
            </a:r>
            <a:r>
              <a:rPr lang="en" sz="2400" dirty="0" smtClean="0">
                <a:cs typeface="Times New Roman" panose="02020603050405020304" pitchFamily="18" charset="0"/>
              </a:rPr>
              <a:t> a person who </a:t>
            </a:r>
            <a:r>
              <a:rPr lang="sr-Latn-RS" sz="2400" dirty="0" smtClean="0">
                <a:cs typeface="Times New Roman" panose="02020603050405020304" pitchFamily="18" charset="0"/>
              </a:rPr>
              <a:t>was admitted</a:t>
            </a:r>
            <a:r>
              <a:rPr lang="en" sz="2400" dirty="0" smtClean="0">
                <a:cs typeface="Times New Roman" panose="02020603050405020304" pitchFamily="18" charset="0"/>
              </a:rPr>
              <a:t> </a:t>
            </a:r>
            <a:r>
              <a:rPr lang="sr-Latn-RS" sz="2400" dirty="0" smtClean="0">
                <a:cs typeface="Times New Roman" panose="02020603050405020304" pitchFamily="18" charset="0"/>
              </a:rPr>
              <a:t>to the hospital</a:t>
            </a:r>
            <a:r>
              <a:rPr lang="en" sz="2400" dirty="0" smtClean="0">
                <a:cs typeface="Times New Roman" panose="02020603050405020304" pitchFamily="18" charset="0"/>
              </a:rPr>
              <a:t> at least 48 hours</a:t>
            </a:r>
            <a:r>
              <a:rPr lang="sr-Latn-RS" sz="2400" dirty="0" smtClean="0">
                <a:cs typeface="Times New Roman" panose="02020603050405020304" pitchFamily="18" charset="0"/>
              </a:rPr>
              <a:t>, and</a:t>
            </a:r>
            <a:r>
              <a:rPr lang="en" sz="2400" dirty="0" smtClean="0">
                <a:cs typeface="Times New Roman" panose="02020603050405020304" pitchFamily="18" charset="0"/>
              </a:rPr>
              <a:t> who </a:t>
            </a:r>
            <a:r>
              <a:rPr lang="sr-Latn-RS" sz="2400" dirty="0" smtClean="0">
                <a:cs typeface="Times New Roman" panose="02020603050405020304" pitchFamily="18" charset="0"/>
              </a:rPr>
              <a:t>was not</a:t>
            </a:r>
            <a:r>
              <a:rPr lang="en" sz="2400" dirty="0" smtClean="0">
                <a:cs typeface="Times New Roman" panose="02020603050405020304" pitchFamily="18" charset="0"/>
              </a:rPr>
              <a:t> in incubation</a:t>
            </a:r>
            <a:r>
              <a:rPr lang="sr-Latn-RS" sz="2400" dirty="0" smtClean="0">
                <a:cs typeface="Times New Roman" panose="02020603050405020304" pitchFamily="18" charset="0"/>
              </a:rPr>
              <a:t> of</a:t>
            </a:r>
            <a:r>
              <a:rPr lang="en" sz="2400" dirty="0" smtClean="0">
                <a:cs typeface="Times New Roman" panose="02020603050405020304" pitchFamily="18" charset="0"/>
              </a:rPr>
              <a:t> pneumonia </a:t>
            </a:r>
            <a:r>
              <a:rPr lang="sr-Latn-RS" sz="2400" dirty="0" smtClean="0">
                <a:cs typeface="Times New Roman" panose="02020603050405020304" pitchFamily="18" charset="0"/>
              </a:rPr>
              <a:t>at the moment of admittance to the</a:t>
            </a:r>
            <a:r>
              <a:rPr lang="en" sz="2400" dirty="0" smtClean="0">
                <a:cs typeface="Times New Roman" panose="02020603050405020304" pitchFamily="18" charset="0"/>
              </a:rPr>
              <a:t> hospital</a:t>
            </a:r>
          </a:p>
        </p:txBody>
      </p:sp>
      <p:pic>
        <p:nvPicPr>
          <p:cNvPr id="23556" name="Picture 2052" descr="Image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40363" y="1916113"/>
            <a:ext cx="4008437" cy="37147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425450"/>
            <a:ext cx="9477375" cy="758825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dirty="0" smtClean="0">
                <a:solidFill>
                  <a:schemeClr val="accent1"/>
                </a:solidFill>
                <a:effectLst/>
              </a:rPr>
              <a:t>Clinical signs </a:t>
            </a:r>
            <a:r>
              <a:rPr lang="sr-Latn-RS" dirty="0" smtClean="0">
                <a:solidFill>
                  <a:schemeClr val="accent1"/>
                </a:solidFill>
                <a:effectLst/>
              </a:rPr>
              <a:t>of severe</a:t>
            </a:r>
            <a:r>
              <a:rPr lang="en" dirty="0" smtClean="0">
                <a:solidFill>
                  <a:schemeClr val="accent1"/>
                </a:solidFill>
                <a:effectLst/>
              </a:rPr>
              <a:t> infection</a:t>
            </a:r>
            <a:endParaRPr lang="sr-Latn-CS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4350" y="1835150"/>
            <a:ext cx="9064625" cy="3589338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sr-Latn-RS" dirty="0">
                <a:cs typeface="Times New Roman" panose="02020603050405020304" pitchFamily="18" charset="0"/>
              </a:rPr>
              <a:t>C</a:t>
            </a:r>
            <a:r>
              <a:rPr lang="sr-Latn-RS" dirty="0" smtClean="0">
                <a:cs typeface="Times New Roman" panose="02020603050405020304" pitchFamily="18" charset="0"/>
              </a:rPr>
              <a:t>hest p</a:t>
            </a:r>
            <a:r>
              <a:rPr lang="en" dirty="0" smtClean="0">
                <a:cs typeface="Times New Roman" panose="02020603050405020304" pitchFamily="18" charset="0"/>
              </a:rPr>
              <a:t>ain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Confusion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Respiratory frequency &gt; 30/min</a:t>
            </a: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Heart</a:t>
            </a:r>
            <a:r>
              <a:rPr lang="sr-Latn-RS" dirty="0" smtClean="0">
                <a:cs typeface="Times New Roman" panose="02020603050405020304" pitchFamily="18" charset="0"/>
              </a:rPr>
              <a:t> </a:t>
            </a:r>
            <a:r>
              <a:rPr lang="en" dirty="0" smtClean="0">
                <a:cs typeface="Times New Roman" panose="02020603050405020304" pitchFamily="18" charset="0"/>
              </a:rPr>
              <a:t>freq</a:t>
            </a:r>
            <a:r>
              <a:rPr lang="sr-Latn-RS" dirty="0" smtClean="0">
                <a:cs typeface="Times New Roman" panose="02020603050405020304" pitchFamily="18" charset="0"/>
              </a:rPr>
              <a:t>u</a:t>
            </a:r>
            <a:r>
              <a:rPr lang="en" dirty="0" smtClean="0">
                <a:cs typeface="Times New Roman" panose="02020603050405020304" pitchFamily="18" charset="0"/>
              </a:rPr>
              <a:t>enc</a:t>
            </a:r>
            <a:r>
              <a:rPr lang="sr-Latn-RS" dirty="0" smtClean="0">
                <a:cs typeface="Times New Roman" panose="02020603050405020304" pitchFamily="18" charset="0"/>
              </a:rPr>
              <a:t>y</a:t>
            </a:r>
            <a:r>
              <a:rPr lang="en" dirty="0" smtClean="0">
                <a:cs typeface="Times New Roman" panose="02020603050405020304" pitchFamily="18" charset="0"/>
              </a:rPr>
              <a:t> &gt; 125/min</a:t>
            </a:r>
          </a:p>
          <a:p>
            <a:pPr eaLnBrk="1" hangingPunct="1"/>
            <a:r>
              <a:rPr lang="sr-Latn-RS" dirty="0">
                <a:cs typeface="Times New Roman" panose="02020603050405020304" pitchFamily="18" charset="0"/>
              </a:rPr>
              <a:t>T</a:t>
            </a:r>
            <a:r>
              <a:rPr lang="en" dirty="0" smtClean="0">
                <a:cs typeface="Times New Roman" panose="02020603050405020304" pitchFamily="18" charset="0"/>
              </a:rPr>
              <a:t>emperature &gt; 40</a:t>
            </a:r>
            <a:r>
              <a:rPr lang="sr-Latn-RS" dirty="0" smtClean="0">
                <a:cs typeface="Times New Roman" panose="02020603050405020304" pitchFamily="18" charset="0"/>
              </a:rPr>
              <a:t> degrees </a:t>
            </a:r>
            <a:r>
              <a:rPr lang="en" dirty="0" smtClean="0">
                <a:cs typeface="Times New Roman" panose="02020603050405020304" pitchFamily="18" charset="0"/>
              </a:rPr>
              <a:t>C or &lt; 35</a:t>
            </a:r>
            <a:r>
              <a:rPr lang="sr-Latn-RS" dirty="0" smtClean="0">
                <a:cs typeface="Times New Roman" panose="02020603050405020304" pitchFamily="18" charset="0"/>
              </a:rPr>
              <a:t> degrees </a:t>
            </a:r>
            <a:r>
              <a:rPr lang="en" dirty="0" smtClean="0">
                <a:cs typeface="Times New Roman" panose="02020603050405020304" pitchFamily="18" charset="0"/>
              </a:rPr>
              <a:t>C</a:t>
            </a: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Cyanosis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Diastolic pressure &lt; 60 mmHg</a:t>
            </a:r>
            <a:endParaRPr lang="en-US" dirty="0" smtClean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84175"/>
            <a:ext cx="9475787" cy="889454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Radiographical criteria </a:t>
            </a:r>
            <a:r>
              <a:rPr lang="sr-Latn-RS" sz="4000" dirty="0">
                <a:solidFill>
                  <a:schemeClr val="accent1"/>
                </a:solidFill>
                <a:effectLst/>
                <a:cs typeface="Times New Roman" pitchFamily="18" charset="0"/>
              </a:rPr>
              <a:t>f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or hospitalization</a:t>
            </a:r>
            <a:endParaRPr lang="sr-Latn-CS" sz="4000" dirty="0">
              <a:solidFill>
                <a:schemeClr val="accent1"/>
              </a:solidFill>
              <a:effectLst/>
              <a:cs typeface="Times New Roman" pitchFamily="18" charset="0"/>
            </a:endParaRP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8475" y="2974975"/>
            <a:ext cx="9258300" cy="1793875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PRESENCE </a:t>
            </a:r>
            <a:r>
              <a:rPr lang="sr-Latn-RS" dirty="0" smtClean="0">
                <a:cs typeface="Times New Roman" panose="02020603050405020304" pitchFamily="18" charset="0"/>
              </a:rPr>
              <a:t>OF </a:t>
            </a:r>
            <a:r>
              <a:rPr lang="en" dirty="0" smtClean="0">
                <a:cs typeface="Times New Roman" panose="02020603050405020304" pitchFamily="18" charset="0"/>
              </a:rPr>
              <a:t>CAVIT</a:t>
            </a:r>
            <a:r>
              <a:rPr lang="sr-Latn-RS" dirty="0" smtClean="0">
                <a:cs typeface="Times New Roman" panose="02020603050405020304" pitchFamily="18" charset="0"/>
              </a:rPr>
              <a:t>IES</a:t>
            </a:r>
            <a:r>
              <a:rPr lang="en" dirty="0" smtClean="0">
                <a:cs typeface="Times New Roman" panose="02020603050405020304" pitchFamily="18" charset="0"/>
              </a:rPr>
              <a:t> (cavity, cavern)</a:t>
            </a: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Fast progression</a:t>
            </a:r>
            <a:r>
              <a:rPr lang="sr-Latn-RS" dirty="0" smtClean="0">
                <a:cs typeface="Times New Roman" panose="02020603050405020304" pitchFamily="18" charset="0"/>
              </a:rPr>
              <a:t> of chest X-ray finding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Presence </a:t>
            </a:r>
            <a:r>
              <a:rPr lang="sr-Latn-RS" dirty="0" smtClean="0">
                <a:cs typeface="Times New Roman" panose="02020603050405020304" pitchFamily="18" charset="0"/>
              </a:rPr>
              <a:t>of </a:t>
            </a:r>
            <a:r>
              <a:rPr lang="en" dirty="0" smtClean="0">
                <a:cs typeface="Times New Roman" panose="02020603050405020304" pitchFamily="18" charset="0"/>
              </a:rPr>
              <a:t>pleural effusion</a:t>
            </a:r>
            <a:endParaRPr lang="sr-Latn-CS" dirty="0" smtClean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9575" y="436563"/>
            <a:ext cx="9477375" cy="847951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Laboratory criteria </a:t>
            </a:r>
            <a:r>
              <a:rPr lang="sr-Latn-RS" dirty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f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or hospitalization</a:t>
            </a:r>
            <a:endParaRPr lang="sr-Latn-CS" dirty="0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4350" y="2139950"/>
            <a:ext cx="9267825" cy="3117850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Leukopenia (Le &lt; 4000/mm </a:t>
            </a:r>
            <a:r>
              <a:rPr lang="en" sz="2400" baseline="30000" dirty="0" smtClean="0">
                <a:cs typeface="Times New Roman" panose="02020603050405020304" pitchFamily="18" charset="0"/>
              </a:rPr>
              <a:t>3 </a:t>
            </a:r>
            <a:r>
              <a:rPr lang="en" sz="2400" dirty="0" smtClean="0">
                <a:cs typeface="Times New Roman" panose="02020603050405020304" pitchFamily="18" charset="0"/>
              </a:rPr>
              <a:t>)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Leukocytosis (Le &gt; 20 000</a:t>
            </a:r>
            <a:r>
              <a:rPr lang="sr-Latn-RS" sz="2400" dirty="0" smtClean="0">
                <a:cs typeface="Times New Roman" panose="02020603050405020304" pitchFamily="18" charset="0"/>
              </a:rPr>
              <a:t>/</a:t>
            </a:r>
            <a:r>
              <a:rPr lang="en" sz="2400" dirty="0" smtClean="0">
                <a:cs typeface="Times New Roman" panose="02020603050405020304" pitchFamily="18" charset="0"/>
              </a:rPr>
              <a:t>mm </a:t>
            </a:r>
            <a:r>
              <a:rPr lang="en" sz="2400" baseline="30000" dirty="0" smtClean="0">
                <a:cs typeface="Times New Roman" panose="02020603050405020304" pitchFamily="18" charset="0"/>
              </a:rPr>
              <a:t>3 </a:t>
            </a:r>
            <a:r>
              <a:rPr lang="en" sz="2400" dirty="0" smtClean="0">
                <a:cs typeface="Times New Roman" panose="02020603050405020304" pitchFamily="18" charset="0"/>
              </a:rPr>
              <a:t>)</a:t>
            </a:r>
          </a:p>
          <a:p>
            <a:pPr eaLnBrk="1" hangingPunct="1"/>
            <a:r>
              <a:rPr lang="sr-Latn-RS" sz="2400" dirty="0" smtClean="0">
                <a:cs typeface="Times New Roman" panose="02020603050405020304" pitchFamily="18" charset="0"/>
              </a:rPr>
              <a:t>Presence of parameters of</a:t>
            </a:r>
            <a:r>
              <a:rPr lang="en" sz="2400" dirty="0" smtClean="0">
                <a:cs typeface="Times New Roman" panose="02020603050405020304" pitchFamily="18" charset="0"/>
              </a:rPr>
              <a:t> renal </a:t>
            </a:r>
            <a:r>
              <a:rPr lang="sr-Latn-RS" sz="2400" dirty="0" smtClean="0">
                <a:cs typeface="Times New Roman" panose="02020603050405020304" pitchFamily="18" charset="0"/>
              </a:rPr>
              <a:t>insuffiency</a:t>
            </a:r>
            <a:r>
              <a:rPr lang="en" sz="2400" dirty="0" smtClean="0">
                <a:cs typeface="Times New Roman" panose="02020603050405020304" pitchFamily="18" charset="0"/>
              </a:rPr>
              <a:t> (urea &gt; 7mmol/l )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sr-Latn-RS" sz="2400" dirty="0" smtClean="0">
                <a:cs typeface="Times New Roman" panose="02020603050405020304" pitchFamily="18" charset="0"/>
              </a:rPr>
              <a:t>Pa</a:t>
            </a:r>
            <a:r>
              <a:rPr lang="en" sz="2400" dirty="0" smtClean="0">
                <a:cs typeface="Times New Roman" panose="02020603050405020304" pitchFamily="18" charset="0"/>
              </a:rPr>
              <a:t>O2 &lt; 60mmHg , </a:t>
            </a:r>
            <a:r>
              <a:rPr lang="sr-Latn-RS" sz="2400" dirty="0" smtClean="0">
                <a:cs typeface="Times New Roman" panose="02020603050405020304" pitchFamily="18" charset="0"/>
              </a:rPr>
              <a:t>Pa</a:t>
            </a:r>
            <a:r>
              <a:rPr lang="en" sz="2400" dirty="0" smtClean="0">
                <a:cs typeface="Times New Roman" panose="02020603050405020304" pitchFamily="18" charset="0"/>
              </a:rPr>
              <a:t>CO2 &gt; 50mmHg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Acidosis (</a:t>
            </a:r>
            <a:r>
              <a:rPr lang="sr-Latn-RS" sz="2400" dirty="0" smtClean="0">
                <a:cs typeface="Times New Roman" panose="02020603050405020304" pitchFamily="18" charset="0"/>
              </a:rPr>
              <a:t>p</a:t>
            </a:r>
            <a:r>
              <a:rPr lang="en" sz="2400" dirty="0" smtClean="0">
                <a:cs typeface="Times New Roman" panose="02020603050405020304" pitchFamily="18" charset="0"/>
              </a:rPr>
              <a:t>H &lt; 7.3)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Disorder </a:t>
            </a:r>
            <a:r>
              <a:rPr lang="sr-Latn-RS" sz="2400" dirty="0" smtClean="0">
                <a:cs typeface="Times New Roman" panose="02020603050405020304" pitchFamily="18" charset="0"/>
              </a:rPr>
              <a:t>of </a:t>
            </a:r>
            <a:r>
              <a:rPr lang="en" sz="2400" dirty="0" smtClean="0">
                <a:cs typeface="Times New Roman" panose="02020603050405020304" pitchFamily="18" charset="0"/>
              </a:rPr>
              <a:t>coagulation</a:t>
            </a:r>
            <a:r>
              <a:rPr lang="sr-Latn-RS" sz="2400" dirty="0" smtClean="0">
                <a:cs typeface="Times New Roman" panose="02020603050405020304" pitchFamily="18" charset="0"/>
              </a:rPr>
              <a:t> parameters</a:t>
            </a:r>
            <a:r>
              <a:rPr lang="en" sz="2400" dirty="0" smtClean="0">
                <a:cs typeface="Times New Roman" panose="02020603050405020304" pitchFamily="18" charset="0"/>
              </a:rPr>
              <a:t> </a:t>
            </a:r>
            <a:r>
              <a:rPr lang="sr-Latn-RS" sz="2400" dirty="0" smtClean="0">
                <a:cs typeface="Times New Roman" panose="02020603050405020304" pitchFamily="18" charset="0"/>
              </a:rPr>
              <a:t>– DIC, increase of </a:t>
            </a:r>
            <a:r>
              <a:rPr lang="en" sz="2400" dirty="0" smtClean="0">
                <a:cs typeface="Times New Roman" panose="02020603050405020304" pitchFamily="18" charset="0"/>
              </a:rPr>
              <a:t>t</a:t>
            </a:r>
            <a:r>
              <a:rPr lang="sr-Latn-RS" sz="2400" dirty="0" smtClean="0">
                <a:cs typeface="Times New Roman" panose="02020603050405020304" pitchFamily="18" charset="0"/>
              </a:rPr>
              <a:t>h</a:t>
            </a:r>
            <a:r>
              <a:rPr lang="en" sz="2400" dirty="0" smtClean="0">
                <a:cs typeface="Times New Roman" panose="02020603050405020304" pitchFamily="18" charset="0"/>
              </a:rPr>
              <a:t>romboplastin</a:t>
            </a:r>
            <a:r>
              <a:rPr lang="sr-Latn-RS" sz="2400" dirty="0" smtClean="0">
                <a:cs typeface="Times New Roman" panose="02020603050405020304" pitchFamily="18" charset="0"/>
              </a:rPr>
              <a:t> </a:t>
            </a:r>
            <a:r>
              <a:rPr lang="en" sz="2400" dirty="0" smtClean="0">
                <a:cs typeface="Times New Roman" panose="02020603050405020304" pitchFamily="18" charset="0"/>
              </a:rPr>
              <a:t>and prot</a:t>
            </a:r>
            <a:r>
              <a:rPr lang="sr-Latn-RS" sz="2400" dirty="0" smtClean="0">
                <a:cs typeface="Times New Roman" panose="02020603050405020304" pitchFamily="18" charset="0"/>
              </a:rPr>
              <a:t>h</a:t>
            </a:r>
            <a:r>
              <a:rPr lang="en" sz="2400" dirty="0" smtClean="0">
                <a:cs typeface="Times New Roman" panose="02020603050405020304" pitchFamily="18" charset="0"/>
              </a:rPr>
              <a:t>rombin</a:t>
            </a:r>
            <a:r>
              <a:rPr lang="sr-Latn-RS" sz="2400" dirty="0" smtClean="0">
                <a:cs typeface="Times New Roman" panose="02020603050405020304" pitchFamily="18" charset="0"/>
              </a:rPr>
              <a:t>e</a:t>
            </a:r>
            <a:r>
              <a:rPr lang="en" sz="2400" smtClean="0">
                <a:cs typeface="Times New Roman" panose="02020603050405020304" pitchFamily="18" charset="0"/>
              </a:rPr>
              <a:t> time </a:t>
            </a:r>
            <a:endParaRPr lang="en-US" sz="2400" baseline="3000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b="1" dirty="0" smtClean="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6563" y="425450"/>
            <a:ext cx="9424987" cy="914400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" sz="3200" dirty="0" smtClean="0">
                <a:solidFill>
                  <a:schemeClr val="tx1"/>
                </a:solidFill>
                <a:effectLst/>
              </a:rPr>
              <a:t>Therap</a:t>
            </a:r>
            <a:r>
              <a:rPr lang="sr-Latn-RS" sz="3200" dirty="0" smtClean="0">
                <a:solidFill>
                  <a:schemeClr val="tx1"/>
                </a:solidFill>
                <a:effectLst/>
              </a:rPr>
              <a:t>y for</a:t>
            </a:r>
            <a:r>
              <a:rPr lang="en" sz="3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moderately </a:t>
            </a:r>
            <a:r>
              <a:rPr lang="sr-Latn-RS" sz="3200" dirty="0" smtClean="0">
                <a:solidFill>
                  <a:schemeClr val="accent1"/>
                </a:solidFill>
                <a:effectLst/>
              </a:rPr>
              <a:t>severe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 </a:t>
            </a:r>
            <a:r>
              <a:rPr lang="en" sz="3200" dirty="0" smtClean="0">
                <a:solidFill>
                  <a:schemeClr val="tx1"/>
                </a:solidFill>
                <a:effectLst/>
              </a:rPr>
              <a:t>pneumonia in hospital conditions</a:t>
            </a:r>
            <a:endParaRPr lang="en-GB" sz="3200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50863" y="1735138"/>
            <a:ext cx="4260850" cy="4052887"/>
          </a:xfrm>
          <a:solidFill>
            <a:schemeClr val="bg1"/>
          </a:solidFill>
        </p:spPr>
        <p:txBody>
          <a:bodyPr/>
          <a:lstStyle/>
          <a:p>
            <a:pPr eaLnBrk="1" hangingPunct="1">
              <a:defRPr/>
            </a:pPr>
            <a:r>
              <a:rPr lang="sr-Latn-RS" b="1" dirty="0" smtClean="0">
                <a:solidFill>
                  <a:schemeClr val="accent4"/>
                </a:solidFill>
              </a:rPr>
              <a:t>First choice</a:t>
            </a:r>
            <a:endParaRPr lang="hr-HR" b="1" dirty="0" smtClean="0">
              <a:solidFill>
                <a:schemeClr val="accent4"/>
              </a:solidFill>
            </a:endParaRPr>
          </a:p>
          <a:p>
            <a:pPr eaLnBrk="1" hangingPunct="1">
              <a:buFontTx/>
              <a:buNone/>
              <a:defRPr/>
            </a:pPr>
            <a:endParaRPr lang="hr-HR" b="1" dirty="0" smtClean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  <a:defRPr/>
            </a:pPr>
            <a:r>
              <a:rPr lang="en" sz="2400" dirty="0" smtClean="0"/>
              <a:t>1. Penicillin </a:t>
            </a:r>
            <a:r>
              <a:rPr lang="sr-Latn-RS" sz="2400" dirty="0"/>
              <a:t>G</a:t>
            </a:r>
            <a:r>
              <a:rPr lang="en" sz="2400" dirty="0" smtClean="0"/>
              <a:t> </a:t>
            </a:r>
            <a:r>
              <a:rPr lang="en" sz="2400" dirty="0" smtClean="0">
                <a:cs typeface="Arial" panose="020B0604020202020204" pitchFamily="34" charset="0"/>
              </a:rPr>
              <a:t>± macrolide</a:t>
            </a:r>
            <a:endParaRPr lang="hr-HR" sz="2400" dirty="0" smtClean="0">
              <a:cs typeface="Arial" panose="020B0604020202020204" pitchFamily="34" charset="0"/>
            </a:endParaRPr>
          </a:p>
          <a:p>
            <a:pPr eaLnBrk="1" hangingPunct="1">
              <a:buFontTx/>
              <a:buNone/>
              <a:defRPr/>
            </a:pPr>
            <a:r>
              <a:rPr lang="en" sz="2400" dirty="0" smtClean="0">
                <a:cs typeface="Arial" panose="020B0604020202020204" pitchFamily="34" charset="0"/>
              </a:rPr>
              <a:t>2. </a:t>
            </a:r>
            <a:r>
              <a:rPr lang="en" sz="2400" dirty="0" err="1" smtClean="0">
                <a:cs typeface="Arial" panose="020B0604020202020204" pitchFamily="34" charset="0"/>
              </a:rPr>
              <a:t>Aminopenicillin</a:t>
            </a:r>
            <a:r>
              <a:rPr lang="en" sz="2400" dirty="0" smtClean="0">
                <a:cs typeface="Arial" panose="020B0604020202020204" pitchFamily="34" charset="0"/>
              </a:rPr>
              <a:t> ± </a:t>
            </a:r>
            <a:r>
              <a:rPr lang="en" sz="2400" dirty="0" err="1" smtClean="0">
                <a:cs typeface="Arial" panose="020B0604020202020204" pitchFamily="34" charset="0"/>
              </a:rPr>
              <a:t>macrolide</a:t>
            </a:r>
            <a:endParaRPr lang="hr-HR" sz="2400" dirty="0" smtClean="0">
              <a:cs typeface="Arial" panose="020B0604020202020204" pitchFamily="34" charset="0"/>
            </a:endParaRPr>
          </a:p>
          <a:p>
            <a:pPr eaLnBrk="1" hangingPunct="1">
              <a:buFontTx/>
              <a:buNone/>
              <a:defRPr/>
            </a:pPr>
            <a:r>
              <a:rPr lang="en" sz="2400" dirty="0" smtClean="0">
                <a:cs typeface="Arial" panose="020B0604020202020204" pitchFamily="34" charset="0"/>
              </a:rPr>
              <a:t>3. </a:t>
            </a:r>
            <a:r>
              <a:rPr lang="en" sz="2400" dirty="0" err="1" smtClean="0">
                <a:cs typeface="Arial" panose="020B0604020202020204" pitchFamily="34" charset="0"/>
              </a:rPr>
              <a:t>Aminopenicillin </a:t>
            </a:r>
            <a:r>
              <a:rPr lang="en" sz="2400" dirty="0" smtClean="0">
                <a:cs typeface="Arial" panose="020B0604020202020204" pitchFamily="34" charset="0"/>
              </a:rPr>
              <a:t>/ </a:t>
            </a:r>
            <a:r>
              <a:rPr lang="en" sz="2400" dirty="0" err="1" smtClean="0">
                <a:cs typeface="Arial" panose="020B0604020202020204" pitchFamily="34" charset="0"/>
              </a:rPr>
              <a:t>beta</a:t>
            </a:r>
            <a:r>
              <a:rPr lang="en" sz="2400" dirty="0" smtClean="0">
                <a:cs typeface="Arial" panose="020B0604020202020204" pitchFamily="34" charset="0"/>
              </a:rPr>
              <a:t> </a:t>
            </a:r>
            <a:r>
              <a:rPr lang="en" sz="2400" dirty="0" err="1" smtClean="0">
                <a:cs typeface="Arial" panose="020B0604020202020204" pitchFamily="34" charset="0"/>
              </a:rPr>
              <a:t>lactamase</a:t>
            </a:r>
            <a:r>
              <a:rPr lang="en" sz="2400" dirty="0" smtClean="0">
                <a:cs typeface="Arial" panose="020B0604020202020204" pitchFamily="34" charset="0"/>
              </a:rPr>
              <a:t> </a:t>
            </a:r>
            <a:r>
              <a:rPr lang="en" sz="2400" dirty="0" err="1" smtClean="0">
                <a:cs typeface="Arial" panose="020B0604020202020204" pitchFamily="34" charset="0"/>
              </a:rPr>
              <a:t>inhibitor</a:t>
            </a:r>
            <a:r>
              <a:rPr lang="en" sz="2400" dirty="0" smtClean="0">
                <a:cs typeface="Arial" panose="020B0604020202020204" pitchFamily="34" charset="0"/>
              </a:rPr>
              <a:t> ± </a:t>
            </a:r>
            <a:r>
              <a:rPr lang="en" sz="2400" dirty="0" err="1" smtClean="0">
                <a:cs typeface="Arial" panose="020B0604020202020204" pitchFamily="34" charset="0"/>
              </a:rPr>
              <a:t>macrolide</a:t>
            </a:r>
            <a:endParaRPr lang="hr-HR" sz="2400" dirty="0" smtClean="0">
              <a:cs typeface="Arial" panose="020B0604020202020204" pitchFamily="34" charset="0"/>
            </a:endParaRPr>
          </a:p>
          <a:p>
            <a:pPr eaLnBrk="1" hangingPunct="1">
              <a:buFontTx/>
              <a:buNone/>
              <a:defRPr/>
            </a:pPr>
            <a:r>
              <a:rPr lang="en" sz="2400" dirty="0" smtClean="0">
                <a:cs typeface="Arial" panose="020B0604020202020204" pitchFamily="34" charset="0"/>
              </a:rPr>
              <a:t>4. Cephalosporin ( II / III generation</a:t>
            </a:r>
            <a:r>
              <a:rPr lang="sr-Latn-RS" sz="2400" dirty="0" smtClean="0">
                <a:cs typeface="Arial" panose="020B0604020202020204" pitchFamily="34" charset="0"/>
              </a:rPr>
              <a:t>)</a:t>
            </a:r>
            <a:r>
              <a:rPr lang="en" sz="2400" dirty="0" smtClean="0">
                <a:cs typeface="Arial" panose="020B0604020202020204" pitchFamily="34" charset="0"/>
              </a:rPr>
              <a:t> ± macrolide</a:t>
            </a:r>
            <a:endParaRPr lang="en-US" sz="2400" dirty="0" smtClean="0">
              <a:cs typeface="Arial" panose="020B0604020202020204" pitchFamily="34" charset="0"/>
            </a:endParaRPr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148263" y="1735138"/>
            <a:ext cx="4546600" cy="3417887"/>
          </a:xfrm>
          <a:solidFill>
            <a:schemeClr val="bg1"/>
          </a:solidFill>
        </p:spPr>
        <p:txBody>
          <a:bodyPr/>
          <a:lstStyle/>
          <a:p>
            <a:pPr marL="533400" indent="-533400" eaLnBrk="1" hangingPunct="1">
              <a:defRPr/>
            </a:pPr>
            <a:r>
              <a:rPr lang="en" b="1" dirty="0" err="1" smtClean="0">
                <a:solidFill>
                  <a:schemeClr val="accent4"/>
                </a:solidFill>
              </a:rPr>
              <a:t>Alternative</a:t>
            </a:r>
            <a:r>
              <a:rPr lang="en" b="1" dirty="0" smtClean="0">
                <a:solidFill>
                  <a:schemeClr val="accent4"/>
                </a:solidFill>
              </a:rPr>
              <a:t> </a:t>
            </a:r>
            <a:r>
              <a:rPr lang="en" b="1" dirty="0" err="1" smtClean="0">
                <a:solidFill>
                  <a:schemeClr val="accent4"/>
                </a:solidFill>
              </a:rPr>
              <a:t>medicine</a:t>
            </a:r>
            <a:endParaRPr lang="hr-HR" b="1" dirty="0" smtClean="0">
              <a:solidFill>
                <a:schemeClr val="accent4"/>
              </a:solidFill>
            </a:endParaRPr>
          </a:p>
          <a:p>
            <a:pPr marL="533400" indent="-533400" eaLnBrk="1" hangingPunct="1">
              <a:buFontTx/>
              <a:buNone/>
              <a:defRPr/>
            </a:pPr>
            <a:endParaRPr lang="hr-HR" b="1" dirty="0" smtClean="0">
              <a:solidFill>
                <a:srgbClr val="FF0000"/>
              </a:solidFill>
            </a:endParaRPr>
          </a:p>
          <a:p>
            <a:pPr marL="533400" indent="-533400" eaLnBrk="1" hangingPunct="1">
              <a:buFontTx/>
              <a:buNone/>
              <a:defRPr/>
            </a:pPr>
            <a:r>
              <a:rPr lang="en" sz="2400" dirty="0" smtClean="0"/>
              <a:t>1. Levofloxacin</a:t>
            </a:r>
            <a:r>
              <a:rPr lang="sr-Latn-RS" sz="2400" dirty="0" smtClean="0"/>
              <a:t>e</a:t>
            </a:r>
            <a:endParaRPr lang="hr-HR" sz="2400" dirty="0" smtClean="0"/>
          </a:p>
          <a:p>
            <a:pPr marL="533400" indent="-533400" eaLnBrk="1" hangingPunct="1">
              <a:buFontTx/>
              <a:buNone/>
              <a:defRPr/>
            </a:pPr>
            <a:r>
              <a:rPr lang="en" sz="2400" dirty="0" smtClean="0"/>
              <a:t>2. Moxifloxacin</a:t>
            </a:r>
            <a:r>
              <a:rPr lang="sr-Latn-RS" sz="2400" dirty="0" smtClean="0"/>
              <a:t>e</a:t>
            </a: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rrowheads="1"/>
          </p:cNvSpPr>
          <p:nvPr/>
        </p:nvSpPr>
        <p:spPr bwMode="auto">
          <a:xfrm>
            <a:off x="0" y="215900"/>
            <a:ext cx="97726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" sz="3600" b="1" dirty="0" smtClean="0">
                <a:latin typeface="+mj-lt"/>
                <a:cs typeface="Times New Roman" panose="02020603050405020304" pitchFamily="18" charset="0"/>
              </a:rPr>
              <a:t>Treatmen</a:t>
            </a:r>
            <a:r>
              <a:rPr lang="sr-Latn-RS" sz="3600" b="1" dirty="0" smtClean="0">
                <a:latin typeface="+mj-lt"/>
                <a:cs typeface="Times New Roman" panose="02020603050405020304" pitchFamily="18" charset="0"/>
              </a:rPr>
              <a:t>t for</a:t>
            </a:r>
            <a:r>
              <a:rPr lang="en" sz="36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sr-Latn-RS" sz="40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severe</a:t>
            </a:r>
            <a:r>
              <a:rPr lang="en" sz="3600" b="1" dirty="0" smtClean="0">
                <a:latin typeface="+mj-lt"/>
                <a:cs typeface="Times New Roman" panose="02020603050405020304" pitchFamily="18" charset="0"/>
              </a:rPr>
              <a:t> pneumonia</a:t>
            </a:r>
            <a:endParaRPr lang="en-GB" sz="3600" b="1" dirty="0" smtClean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/>
        </p:nvSpPr>
        <p:spPr bwMode="auto">
          <a:xfrm>
            <a:off x="434975" y="1651000"/>
            <a:ext cx="9631363" cy="443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chemeClr val="hlink"/>
              </a:buClr>
              <a:buSzPts val="2000"/>
              <a:buFont typeface="Wingdings" panose="05000000000000000000" pitchFamily="2" charset="2"/>
              <a:buChar char="n"/>
              <a:defRPr/>
            </a:pPr>
            <a:r>
              <a:rPr lang="en" sz="2800" dirty="0" smtClean="0">
                <a:solidFill>
                  <a:srgbClr val="FF0000"/>
                </a:solidFill>
              </a:rPr>
              <a:t> </a:t>
            </a:r>
            <a:r>
              <a:rPr lang="en" sz="2800" b="1" dirty="0" smtClean="0">
                <a:solidFill>
                  <a:schemeClr val="accent4"/>
                </a:solidFill>
                <a:latin typeface="+mn-lt"/>
                <a:cs typeface="Times New Roman" panose="02020603050405020304" pitchFamily="18" charset="0"/>
              </a:rPr>
              <a:t>Without risk for P. aeruginosa </a:t>
            </a:r>
            <a:r>
              <a:rPr lang="en" sz="2800" b="1" dirty="0" err="1" smtClean="0">
                <a:solidFill>
                  <a:schemeClr val="accent4"/>
                </a:solidFill>
                <a:latin typeface="+mn-lt"/>
                <a:cs typeface="Times New Roman" panose="02020603050405020304" pitchFamily="18" charset="0"/>
              </a:rPr>
              <a:t>infection</a:t>
            </a:r>
            <a:endParaRPr lang="hr-HR" sz="2800" b="1" dirty="0" smtClean="0">
              <a:solidFill>
                <a:schemeClr val="accent4"/>
              </a:solidFill>
              <a:latin typeface="+mn-lt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1 .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Cephalosporins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III +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macrolides</a:t>
            </a:r>
            <a:endParaRPr lang="hr-HR" sz="2400" dirty="0" smtClean="0">
              <a:latin typeface="+mn-lt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2. Cephalosporins III + quinolones (moxifloxacin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e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or  </a:t>
            </a:r>
          </a:p>
          <a:p>
            <a:pPr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   levofloxacin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e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)</a:t>
            </a:r>
          </a:p>
          <a:p>
            <a:pPr>
              <a:defRPr/>
            </a:pPr>
            <a:endParaRPr lang="hr-HR" sz="2400" dirty="0" smtClean="0">
              <a:latin typeface="+mn-lt"/>
              <a:cs typeface="Times New Roman" panose="02020603050405020304" pitchFamily="18" charset="0"/>
            </a:endParaRPr>
          </a:p>
          <a:p>
            <a:pPr>
              <a:defRPr/>
            </a:pPr>
            <a:endParaRPr lang="hr-HR" sz="2400" dirty="0" smtClean="0">
              <a:latin typeface="+mn-lt"/>
              <a:cs typeface="Times New Roman" panose="02020603050405020304" pitchFamily="18" charset="0"/>
            </a:endParaRPr>
          </a:p>
          <a:p>
            <a:pPr>
              <a:buClr>
                <a:schemeClr val="hlink"/>
              </a:buClr>
              <a:buSzPts val="2000"/>
              <a:buFont typeface="Wingdings" panose="05000000000000000000" pitchFamily="2" charset="2"/>
              <a:buChar char="n"/>
              <a:defRPr/>
            </a:pPr>
            <a:r>
              <a:rPr lang="en" sz="28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800" b="1" dirty="0" err="1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With</a:t>
            </a:r>
            <a:r>
              <a:rPr lang="en" sz="28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800" b="1" dirty="0" err="1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risk</a:t>
            </a:r>
            <a:r>
              <a:rPr lang="en" sz="28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800" b="1" dirty="0" err="1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for </a:t>
            </a:r>
            <a:r>
              <a:rPr lang="en" sz="28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P. aeruginosa </a:t>
            </a:r>
            <a:r>
              <a:rPr lang="en" sz="2800" b="1" dirty="0" err="1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infection</a:t>
            </a:r>
            <a:endParaRPr lang="hr-HR" sz="2800" b="1" dirty="0" smtClean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" sz="2800" dirty="0" smtClean="0">
                <a:latin typeface="+mn-lt"/>
                <a:cs typeface="Times New Roman" panose="02020603050405020304" pitchFamily="18" charset="0"/>
              </a:rPr>
              <a:t>1.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Antipseudomonas cephalosporins + ciprofloxacin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e</a:t>
            </a:r>
            <a:endParaRPr lang="hr-HR" sz="2400" dirty="0" smtClean="0">
              <a:latin typeface="+mn-lt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2.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Acilureidopenicillin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/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beta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lactamase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inhibitor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+     </a:t>
            </a:r>
          </a:p>
          <a:p>
            <a:pPr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   ciprofloxacin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e</a:t>
            </a:r>
            <a:endParaRPr lang="hr-HR" sz="2400" dirty="0" smtClean="0">
              <a:latin typeface="+mn-lt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3.</a:t>
            </a:r>
            <a:r>
              <a:rPr lang="en" sz="2400" b="1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Carbapenem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+</a:t>
            </a:r>
            <a:r>
              <a:rPr lang="en" sz="28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ciprofloxacin</a:t>
            </a:r>
            <a:endParaRPr lang="en-GB" sz="2400" dirty="0" smtClean="0">
              <a:latin typeface="+mn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522288" y="5630863"/>
            <a:ext cx="9372600" cy="1808162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sr-Latn-RS" sz="3200" b="1" dirty="0" smtClean="0">
                <a:solidFill>
                  <a:schemeClr val="accent4"/>
                </a:solidFill>
                <a:latin typeface="+mj-lt"/>
                <a:cs typeface="Times New Roman" pitchFamily="18" charset="0"/>
              </a:rPr>
              <a:t>Admittance to Intensive</a:t>
            </a:r>
            <a:r>
              <a:rPr lang="en" sz="3200" b="1" dirty="0" smtClean="0">
                <a:solidFill>
                  <a:schemeClr val="accent4"/>
                </a:solidFill>
                <a:latin typeface="+mj-lt"/>
                <a:cs typeface="Times New Roman" pitchFamily="18" charset="0"/>
              </a:rPr>
              <a:t> Care</a:t>
            </a:r>
            <a:r>
              <a:rPr lang="sr-Latn-RS" sz="3200" b="1" dirty="0" smtClean="0">
                <a:solidFill>
                  <a:schemeClr val="accent4"/>
                </a:solidFill>
                <a:latin typeface="+mj-lt"/>
                <a:cs typeface="Times New Roman" pitchFamily="18" charset="0"/>
              </a:rPr>
              <a:t> Unit</a:t>
            </a:r>
            <a:endParaRPr lang="en-US" sz="3200" b="1" dirty="0" smtClean="0">
              <a:solidFill>
                <a:schemeClr val="accent4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3" y="2063750"/>
            <a:ext cx="5472112" cy="296068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3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0" y="3519488"/>
            <a:ext cx="2489200" cy="19272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0" y="108857"/>
            <a:ext cx="10287000" cy="1734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  <a:defRPr/>
            </a:pPr>
            <a:r>
              <a:rPr lang="en" sz="3600" b="1" dirty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Identification </a:t>
            </a:r>
            <a:r>
              <a:rPr lang="sr-Latn-RS" sz="3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of </a:t>
            </a:r>
            <a:r>
              <a:rPr lang="en" sz="3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the </a:t>
            </a:r>
            <a:r>
              <a:rPr lang="en" sz="3600" b="1" dirty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patient with the </a:t>
            </a:r>
            <a:r>
              <a:rPr lang="sr-Latn-RS" sz="3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highest</a:t>
            </a:r>
            <a:r>
              <a:rPr lang="en" sz="3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" sz="3600" b="1" dirty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risk </a:t>
            </a:r>
            <a:r>
              <a:rPr lang="sr-Latn-RS" sz="3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of</a:t>
            </a:r>
            <a:r>
              <a:rPr lang="en" sz="3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" sz="3600" b="1" dirty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a fatal outcome</a:t>
            </a:r>
            <a:r>
              <a:rPr lang="sr-Latn-CS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CS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65150" y="79375"/>
            <a:ext cx="9207500" cy="1052513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/>
            <a:r>
              <a:rPr lang="sr-Latn-RS" dirty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C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riteria </a:t>
            </a:r>
            <a:r>
              <a:rPr lang="sr-Latn-RS" dirty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f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or 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treatment in ICU 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- ATS 2007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20688" y="1247775"/>
            <a:ext cx="4505325" cy="4383088"/>
          </a:xfrm>
          <a:solidFill>
            <a:schemeClr val="bg1"/>
          </a:solidFill>
          <a:ln>
            <a:solidFill>
              <a:srgbClr val="FF0000"/>
            </a:solidFill>
          </a:ln>
        </p:spPr>
        <p:txBody>
          <a:bodyPr>
            <a:normAutofit fontScale="92500" lnSpcReduction="2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b="1" u="sng" dirty="0" smtClean="0">
                <a:solidFill>
                  <a:schemeClr val="accent4"/>
                </a:solidFill>
                <a:cs typeface="Times New Roman" pitchFamily="18" charset="0"/>
              </a:rPr>
              <a:t>Minor eligibility criteria</a:t>
            </a:r>
            <a:endParaRPr lang="sr-Latn-CS" b="1" u="sng" dirty="0" smtClean="0">
              <a:solidFill>
                <a:schemeClr val="accent4"/>
              </a:solidFill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Respiratory frequency &gt; 30/min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PaO</a:t>
            </a:r>
            <a:r>
              <a:rPr lang="en" baseline="-25000" dirty="0" smtClean="0">
                <a:cs typeface="Times New Roman" pitchFamily="18" charset="0"/>
              </a:rPr>
              <a:t>2 </a:t>
            </a:r>
            <a:r>
              <a:rPr lang="en" dirty="0" smtClean="0">
                <a:cs typeface="Times New Roman" pitchFamily="18" charset="0"/>
              </a:rPr>
              <a:t>/FiO</a:t>
            </a:r>
            <a:r>
              <a:rPr lang="en" baseline="-25000" dirty="0" smtClean="0">
                <a:cs typeface="Times New Roman" pitchFamily="18" charset="0"/>
              </a:rPr>
              <a:t>2 </a:t>
            </a:r>
            <a:r>
              <a:rPr lang="en" dirty="0" smtClean="0">
                <a:cs typeface="Times New Roman" pitchFamily="18" charset="0"/>
              </a:rPr>
              <a:t>&lt; 250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Multilobular infiltrates</a:t>
            </a:r>
            <a:endParaRPr lang="sr-Latn-CS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Confusion</a:t>
            </a:r>
            <a:endParaRPr lang="sr-Latn-CS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Uremia (urea &gt; 20mg/ dl)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>
                <a:cs typeface="Times New Roman" pitchFamily="18" charset="0"/>
              </a:rPr>
              <a:t>Leukopenia </a:t>
            </a:r>
            <a:r>
              <a:rPr lang="en" dirty="0" smtClean="0">
                <a:cs typeface="Times New Roman" pitchFamily="18" charset="0"/>
              </a:rPr>
              <a:t>(Le &lt; 4000 / mm 3</a:t>
            </a:r>
            <a:r>
              <a:rPr lang="en" baseline="30000" dirty="0" smtClean="0">
                <a:cs typeface="Times New Roman" pitchFamily="18" charset="0"/>
              </a:rPr>
              <a:t>)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Thrombocytopenia (Tr &lt; 100000/mm </a:t>
            </a:r>
            <a:r>
              <a:rPr lang="en" baseline="30000" dirty="0" smtClean="0">
                <a:cs typeface="Times New Roman" pitchFamily="18" charset="0"/>
              </a:rPr>
              <a:t>3 </a:t>
            </a:r>
            <a:r>
              <a:rPr lang="en" dirty="0" smtClean="0">
                <a:cs typeface="Times New Roman" pitchFamily="18" charset="0"/>
              </a:rPr>
              <a:t>)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Hypothermia (T &lt; 36 </a:t>
            </a:r>
            <a:r>
              <a:rPr lang="en" baseline="30000" dirty="0" smtClean="0">
                <a:cs typeface="Times New Roman" pitchFamily="18" charset="0"/>
              </a:rPr>
              <a:t>o </a:t>
            </a:r>
            <a:r>
              <a:rPr lang="en" dirty="0" smtClean="0">
                <a:cs typeface="Times New Roman" pitchFamily="18" charset="0"/>
              </a:rPr>
              <a:t>C)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Hypotension w</a:t>
            </a:r>
            <a:r>
              <a:rPr lang="sr-Latn-RS" dirty="0" smtClean="0">
                <a:cs typeface="Times New Roman" pitchFamily="18" charset="0"/>
              </a:rPr>
              <a:t>ith</a:t>
            </a:r>
            <a:r>
              <a:rPr lang="en" dirty="0" smtClean="0">
                <a:cs typeface="Times New Roman" pitchFamily="18" charset="0"/>
              </a:rPr>
              <a:t> demand</a:t>
            </a:r>
            <a:r>
              <a:rPr lang="sr-Latn-RS" dirty="0" smtClean="0">
                <a:cs typeface="Times New Roman" pitchFamily="18" charset="0"/>
              </a:rPr>
              <a:t> for</a:t>
            </a:r>
            <a:r>
              <a:rPr lang="en" dirty="0" smtClean="0">
                <a:cs typeface="Times New Roman" pitchFamily="18" charset="0"/>
              </a:rPr>
              <a:t> </a:t>
            </a:r>
            <a:r>
              <a:rPr lang="sr-Latn-RS" dirty="0" smtClean="0">
                <a:cs typeface="Times New Roman" pitchFamily="18" charset="0"/>
              </a:rPr>
              <a:t>liquid </a:t>
            </a:r>
            <a:r>
              <a:rPr lang="en" dirty="0" smtClean="0">
                <a:cs typeface="Times New Roman" pitchFamily="18" charset="0"/>
              </a:rPr>
              <a:t>compensation</a:t>
            </a:r>
            <a:endParaRPr lang="en-US" dirty="0" smtClean="0">
              <a:cs typeface="Times New Roman" pitchFamily="18" charset="0"/>
            </a:endParaRPr>
          </a:p>
        </p:txBody>
      </p:sp>
      <p:sp>
        <p:nvSpPr>
          <p:cNvPr id="90116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5257800" y="1247775"/>
            <a:ext cx="4365625" cy="4383088"/>
          </a:xfrm>
          <a:solidFill>
            <a:schemeClr val="bg1"/>
          </a:solidFill>
          <a:ln>
            <a:solidFill>
              <a:srgbClr val="FF0066"/>
            </a:solidFill>
          </a:ln>
        </p:spPr>
        <p:txBody>
          <a:bodyPr>
            <a:normAutofit fontScale="92500" lnSpcReduction="2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b="1" u="sng" dirty="0" smtClean="0">
                <a:solidFill>
                  <a:schemeClr val="accent4"/>
                </a:solidFill>
                <a:cs typeface="Times New Roman" pitchFamily="18" charset="0"/>
              </a:rPr>
              <a:t>Major eligibility criteria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sr-Latn-CS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Need </a:t>
            </a:r>
            <a:r>
              <a:rPr lang="sr-Latn-RS" dirty="0" smtClean="0">
                <a:cs typeface="Times New Roman" pitchFamily="18" charset="0"/>
              </a:rPr>
              <a:t>f</a:t>
            </a:r>
            <a:r>
              <a:rPr lang="en" dirty="0" smtClean="0">
                <a:cs typeface="Times New Roman" pitchFamily="18" charset="0"/>
              </a:rPr>
              <a:t>or invasive mechanical ventilation</a:t>
            </a:r>
            <a:endParaRPr lang="sr-Latn-CS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Septic shock and need </a:t>
            </a:r>
            <a:r>
              <a:rPr lang="sr-Latn-RS" dirty="0" smtClean="0">
                <a:cs typeface="Times New Roman" pitchFamily="18" charset="0"/>
              </a:rPr>
              <a:t>f</a:t>
            </a:r>
            <a:r>
              <a:rPr lang="en" dirty="0" smtClean="0">
                <a:cs typeface="Times New Roman" pitchFamily="18" charset="0"/>
              </a:rPr>
              <a:t>or vasopressor</a:t>
            </a:r>
            <a:r>
              <a:rPr lang="sr-Latn-RS" dirty="0" smtClean="0">
                <a:cs typeface="Times New Roman" pitchFamily="18" charset="0"/>
              </a:rPr>
              <a:t>s</a:t>
            </a:r>
            <a:endParaRPr lang="en-US" dirty="0" smtClean="0">
              <a:cs typeface="Times New Roman" pitchFamily="18" charset="0"/>
            </a:endParaRPr>
          </a:p>
        </p:txBody>
      </p:sp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6183313" y="4891088"/>
            <a:ext cx="3440112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sr-Latn-CS"/>
          </a:p>
        </p:txBody>
      </p:sp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6313488" y="5602288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sr-Latn-CS"/>
          </a:p>
        </p:txBody>
      </p:sp>
      <p:sp>
        <p:nvSpPr>
          <p:cNvPr id="96263" name="Rectangle 7"/>
          <p:cNvSpPr>
            <a:spLocks noChangeArrowheads="1"/>
          </p:cNvSpPr>
          <p:nvPr/>
        </p:nvSpPr>
        <p:spPr bwMode="auto">
          <a:xfrm>
            <a:off x="6299200" y="5472113"/>
            <a:ext cx="33670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sr-Latn-CS"/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420688" y="5661025"/>
            <a:ext cx="9459912" cy="900113"/>
          </a:xfrm>
          <a:prstGeom prst="rect">
            <a:avLst/>
          </a:prstGeom>
          <a:solidFill>
            <a:schemeClr val="bg1"/>
          </a:solidFill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sr-Latn-RS" sz="2400" b="1" u="sng" dirty="0" err="1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A</a:t>
            </a:r>
            <a:r>
              <a:rPr lang="en" sz="2400" b="1" u="sng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t least 3 minor or 2 major</a:t>
            </a:r>
            <a:endParaRPr lang="sr-Latn-CS" sz="2400" b="1" u="sng" dirty="0" smtClean="0">
              <a:solidFill>
                <a:schemeClr val="accent4"/>
              </a:solidFill>
              <a:latin typeface="+mj-lt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" sz="2400" b="1" u="sng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criteria </a:t>
            </a:r>
            <a:r>
              <a:rPr lang="sr-Latn-RS" sz="2400" b="1" u="sng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present an </a:t>
            </a:r>
            <a:r>
              <a:rPr lang="en" sz="2400" b="1" u="sng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absolute indication </a:t>
            </a:r>
            <a:endParaRPr lang="en-US" sz="2400" b="1" u="sng" dirty="0" smtClean="0">
              <a:solidFill>
                <a:schemeClr val="accent4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Rot="1" noChangeArrowheads="1"/>
          </p:cNvSpPr>
          <p:nvPr/>
        </p:nvSpPr>
        <p:spPr bwMode="auto">
          <a:xfrm>
            <a:off x="514350" y="530225"/>
            <a:ext cx="9050338" cy="13573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" sz="2800" b="1" dirty="0" smtClean="0">
                <a:latin typeface="+mj-lt"/>
              </a:rPr>
              <a:t>Hospitalized patients - </a:t>
            </a:r>
            <a:r>
              <a:rPr lang="sr-Latn-RS" sz="2800" b="1" dirty="0" smtClean="0">
                <a:latin typeface="+mj-lt"/>
              </a:rPr>
              <a:t>ICU</a:t>
            </a:r>
            <a:r>
              <a:rPr lang="en" sz="2800" b="1" dirty="0" smtClean="0">
                <a:latin typeface="+mj-lt"/>
              </a:rPr>
              <a:t>  </a:t>
            </a:r>
            <a:endParaRPr lang="sr-Latn-RS" sz="2800" b="1" dirty="0" smtClean="0">
              <a:latin typeface="+mj-lt"/>
            </a:endParaRPr>
          </a:p>
          <a:p>
            <a:pPr algn="ctr" eaLnBrk="1" hangingPunct="1">
              <a:defRPr/>
            </a:pPr>
            <a:r>
              <a:rPr lang="en" sz="2800" b="1" dirty="0" smtClean="0">
                <a:latin typeface="+mj-lt"/>
              </a:rPr>
              <a:t>IDSA / ATS 2007</a:t>
            </a:r>
          </a:p>
          <a:p>
            <a:pPr algn="ctr" eaLnBrk="1" hangingPunct="1">
              <a:defRPr/>
            </a:pPr>
            <a:r>
              <a:rPr lang="en" sz="2800" b="1" i="1" dirty="0" smtClean="0">
                <a:solidFill>
                  <a:schemeClr val="accent4"/>
                </a:solidFill>
                <a:latin typeface="+mj-lt"/>
              </a:rPr>
              <a:t>without risks </a:t>
            </a:r>
            <a:r>
              <a:rPr lang="sr-Latn-RS" sz="2800" b="1" i="1" dirty="0" err="1">
                <a:solidFill>
                  <a:schemeClr val="accent4"/>
                </a:solidFill>
                <a:latin typeface="+mj-lt"/>
              </a:rPr>
              <a:t>f</a:t>
            </a:r>
            <a:r>
              <a:rPr lang="en" sz="2800" b="1" i="1" dirty="0" smtClean="0">
                <a:solidFill>
                  <a:schemeClr val="accent4"/>
                </a:solidFill>
                <a:latin typeface="+mj-lt"/>
              </a:rPr>
              <a:t>or Pseudomonas infection</a:t>
            </a:r>
            <a:endParaRPr lang="en-US" sz="2800" b="1" i="1" dirty="0" smtClean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49288" y="2463800"/>
            <a:ext cx="3475037" cy="2609850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hlink"/>
              </a:buClr>
              <a:buSzPct val="70000"/>
              <a:buFont typeface="Wingdings 2" panose="05020102010507070707" pitchFamily="18" charset="2"/>
              <a:buNone/>
            </a:pPr>
            <a:r>
              <a:rPr lang="en" sz="3200" b="1" smtClean="0">
                <a:solidFill>
                  <a:srgbClr val="FF0000"/>
                </a:solidFill>
              </a:rPr>
              <a:t>Beta-lactam</a:t>
            </a:r>
            <a:r>
              <a:rPr lang="en" b="1" smtClean="0">
                <a:solidFill>
                  <a:srgbClr val="FF0000"/>
                </a:solidFill>
              </a:rPr>
              <a:t> </a:t>
            </a:r>
            <a:endParaRPr lang="sr-Latn-CS" b="1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" sz="2400" b="1" smtClean="0">
                <a:solidFill>
                  <a:srgbClr val="FF0000"/>
                </a:solidFill>
              </a:rPr>
              <a:t>cefotaxime,</a:t>
            </a:r>
            <a:endParaRPr lang="sr-Latn-CS" sz="2400" b="1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" sz="2400" b="1" smtClean="0">
                <a:solidFill>
                  <a:srgbClr val="FF0000"/>
                </a:solidFill>
              </a:rPr>
              <a:t>ceftriaxone, or 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" sz="2400" b="1" smtClean="0">
                <a:solidFill>
                  <a:srgbClr val="FF0000"/>
                </a:solidFill>
              </a:rPr>
              <a:t>ampicillin-sulbactam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" sz="2400" b="1" smtClean="0">
                <a:solidFill>
                  <a:srgbClr val="FF0000"/>
                </a:solidFill>
              </a:rPr>
              <a:t>ertapenem</a:t>
            </a:r>
          </a:p>
          <a:p>
            <a:pPr eaLnBrk="1" hangingPunct="1"/>
            <a:endParaRPr lang="en-US" sz="2400" smtClean="0">
              <a:solidFill>
                <a:srgbClr val="FF0000"/>
              </a:solidFill>
            </a:endParaRPr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440363" y="2463800"/>
            <a:ext cx="3911600" cy="2616200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" b="1" smtClean="0">
                <a:solidFill>
                  <a:srgbClr val="FF0000"/>
                </a:solidFill>
              </a:rPr>
              <a:t>azithromycin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" b="1" smtClean="0">
                <a:solidFill>
                  <a:srgbClr val="FF0000"/>
                </a:solidFill>
              </a:rPr>
              <a:t>               or</a:t>
            </a:r>
            <a:endParaRPr lang="sr-Latn-CS" b="1" smtClean="0">
              <a:solidFill>
                <a:srgbClr val="FF0000"/>
              </a:solidFill>
            </a:endParaRPr>
          </a:p>
          <a:p>
            <a:pPr eaLnBrk="1" hangingPunct="1"/>
            <a:r>
              <a:rPr lang="en" b="1" smtClean="0">
                <a:solidFill>
                  <a:srgbClr val="FF0000"/>
                </a:solidFill>
              </a:rPr>
              <a:t>fluoroquinolone</a:t>
            </a:r>
            <a:r>
              <a:rPr lang="en" b="1" smtClean="0"/>
              <a:t> </a:t>
            </a:r>
            <a:endParaRPr lang="sr-Latn-CS" b="1" smtClean="0"/>
          </a:p>
          <a:p>
            <a:pPr eaLnBrk="1" hangingPunct="1"/>
            <a:endParaRPr lang="sr-Latn-CS" b="1" smtClean="0"/>
          </a:p>
          <a:p>
            <a:pPr eaLnBrk="1" hangingPunct="1"/>
            <a:endParaRPr lang="en-US" smtClean="0"/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4525963" y="3386138"/>
            <a:ext cx="5143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"/>
              <a:t>+</a:t>
            </a:r>
            <a:endParaRPr lang="en-US"/>
          </a:p>
        </p:txBody>
      </p:sp>
      <p:sp>
        <p:nvSpPr>
          <p:cNvPr id="97286" name="Rectangle 6"/>
          <p:cNvSpPr>
            <a:spLocks noChangeArrowheads="1"/>
          </p:cNvSpPr>
          <p:nvPr/>
        </p:nvSpPr>
        <p:spPr bwMode="auto">
          <a:xfrm>
            <a:off x="788988" y="5403850"/>
            <a:ext cx="8775700" cy="830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" sz="2400" b="1" dirty="0" smtClean="0"/>
              <a:t> </a:t>
            </a:r>
            <a:r>
              <a:rPr lang="en" sz="2400" b="1" dirty="0" smtClean="0">
                <a:solidFill>
                  <a:schemeClr val="accent4"/>
                </a:solidFill>
                <a:latin typeface="+mn-lt"/>
              </a:rPr>
              <a:t>For patients allergic </a:t>
            </a:r>
            <a:r>
              <a:rPr lang="sr-Latn-RS" sz="2400" b="1" dirty="0" smtClean="0">
                <a:solidFill>
                  <a:schemeClr val="accent4"/>
                </a:solidFill>
                <a:latin typeface="+mn-lt"/>
              </a:rPr>
              <a:t>to</a:t>
            </a:r>
            <a:r>
              <a:rPr lang="en" sz="2400" b="1" dirty="0" smtClean="0">
                <a:solidFill>
                  <a:schemeClr val="accent4"/>
                </a:solidFill>
                <a:latin typeface="+mn-lt"/>
              </a:rPr>
              <a:t> penicillin,</a:t>
            </a:r>
            <a:endParaRPr lang="sr-Latn-CS" sz="2400" b="1" dirty="0" smtClean="0">
              <a:solidFill>
                <a:schemeClr val="accent4"/>
              </a:solidFill>
              <a:latin typeface="+mn-lt"/>
            </a:endParaRP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accent4"/>
                </a:solidFill>
                <a:latin typeface="+mn-lt"/>
              </a:rPr>
              <a:t>respiratory fluoroquinolones and aztreonam</a:t>
            </a:r>
            <a:r>
              <a:rPr lang="sr-Latn-RS" sz="2400" b="1" dirty="0" smtClean="0">
                <a:solidFill>
                  <a:schemeClr val="accent4"/>
                </a:solidFill>
                <a:latin typeface="+mn-lt"/>
              </a:rPr>
              <a:t> are recommended</a:t>
            </a:r>
            <a:r>
              <a:rPr lang="en" sz="2400" dirty="0" smtClean="0">
                <a:solidFill>
                  <a:schemeClr val="accent4"/>
                </a:solidFill>
                <a:latin typeface="+mn-lt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ChangeArrowheads="1"/>
          </p:cNvSpPr>
          <p:nvPr/>
        </p:nvSpPr>
        <p:spPr bwMode="auto">
          <a:xfrm>
            <a:off x="434975" y="2351314"/>
            <a:ext cx="9642475" cy="4840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Antipseudomonas beta-lactam (piperacillin-tazobactam , cefepime , imipenem or meropenem) + ciprofloxacin or levofloxacin (750 mg 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                                                                   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or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Beta-lactam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+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aminoglycoside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+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azithromycin</a:t>
            </a:r>
            <a:endParaRPr lang="en-US" sz="2400" dirty="0" smtClean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                                                                   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or</a:t>
            </a:r>
            <a:endParaRPr lang="en-US" sz="2400" dirty="0" smtClean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Beta-lactam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+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aminoglycoside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+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antipneumococcal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fluoroquinolone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</a:t>
            </a:r>
            <a:endParaRPr lang="sr-Latn-CS" sz="2400" dirty="0" smtClean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  (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in patients allergic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to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Penicillin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e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, aztreonam 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is substitution f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or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beta-lactam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)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73827" name="Rectangle 3"/>
          <p:cNvSpPr>
            <a:spLocks noRot="1" noChangeArrowheads="1"/>
          </p:cNvSpPr>
          <p:nvPr/>
        </p:nvSpPr>
        <p:spPr bwMode="auto">
          <a:xfrm>
            <a:off x="671513" y="420688"/>
            <a:ext cx="9155112" cy="15713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eaLnBrk="1" hangingPunct="1">
              <a:lnSpc>
                <a:spcPct val="75000"/>
              </a:lnSpc>
              <a:defRPr/>
            </a:pPr>
            <a:endParaRPr lang="sr-Cyrl-CS" sz="340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 eaLnBrk="1" hangingPunct="1">
              <a:lnSpc>
                <a:spcPct val="75000"/>
              </a:lnSpc>
              <a:defRPr/>
            </a:pPr>
            <a:endParaRPr lang="sr-Latn-RS" sz="2800" b="1" dirty="0" smtClean="0">
              <a:solidFill>
                <a:schemeClr val="accent1"/>
              </a:solidFill>
              <a:latin typeface="+mj-lt"/>
              <a:cs typeface="Times New Roman" pitchFamily="18" charset="0"/>
            </a:endParaRPr>
          </a:p>
          <a:p>
            <a:pPr algn="ctr" eaLnBrk="1" hangingPunct="1">
              <a:lnSpc>
                <a:spcPct val="75000"/>
              </a:lnSpc>
              <a:defRPr/>
            </a:pPr>
            <a:r>
              <a:rPr lang="en" sz="28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Hospitalized </a:t>
            </a:r>
            <a:r>
              <a:rPr lang="en" sz="2800" b="1" dirty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patients - </a:t>
            </a:r>
            <a:r>
              <a:rPr lang="sr-Latn-RS" sz="28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ICU</a:t>
            </a:r>
            <a:r>
              <a:rPr lang="en" sz="28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  </a:t>
            </a:r>
            <a:endParaRPr lang="sr-Latn-RS" sz="2800" b="1" dirty="0" smtClean="0">
              <a:solidFill>
                <a:schemeClr val="accent1"/>
              </a:solidFill>
              <a:latin typeface="+mj-lt"/>
              <a:cs typeface="Times New Roman" pitchFamily="18" charset="0"/>
            </a:endParaRPr>
          </a:p>
          <a:p>
            <a:pPr algn="ctr" eaLnBrk="1" hangingPunct="1">
              <a:lnSpc>
                <a:spcPct val="75000"/>
              </a:lnSpc>
              <a:defRPr/>
            </a:pPr>
            <a:r>
              <a:rPr lang="en" sz="28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IDSA/ATS             </a:t>
            </a:r>
            <a:endParaRPr lang="sr-Cyrl-CS" sz="2800" b="1" dirty="0">
              <a:solidFill>
                <a:schemeClr val="accent1"/>
              </a:solidFill>
              <a:latin typeface="+mj-lt"/>
              <a:cs typeface="Times New Roman" pitchFamily="18" charset="0"/>
            </a:endParaRPr>
          </a:p>
          <a:p>
            <a:pPr algn="ctr" eaLnBrk="1" hangingPunct="1">
              <a:lnSpc>
                <a:spcPct val="75000"/>
              </a:lnSpc>
              <a:defRPr/>
            </a:pPr>
            <a:r>
              <a:rPr lang="en" sz="2800" b="1" dirty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  </a:t>
            </a:r>
            <a:r>
              <a:rPr lang="en" sz="2800" b="1" i="1" dirty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Pseudomonas infection</a:t>
            </a:r>
            <a:r>
              <a:rPr lang="en-US" sz="3400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/>
            </a:r>
            <a:br>
              <a:rPr lang="en-US" sz="3400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</a:br>
            <a:endParaRPr lang="en-US" sz="3400" i="1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Rot="1" noChangeArrowheads="1"/>
          </p:cNvSpPr>
          <p:nvPr/>
        </p:nvSpPr>
        <p:spPr bwMode="auto">
          <a:xfrm>
            <a:off x="508000" y="354013"/>
            <a:ext cx="9264650" cy="130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Hospitalized patients - </a:t>
            </a:r>
            <a:r>
              <a:rPr lang="sr-Latn-RS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ICU</a:t>
            </a: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sr-Latn-RS" sz="3600" b="1" dirty="0" smtClean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IDSA / ATS </a:t>
            </a:r>
            <a:endParaRPr lang="en-US" sz="3600" b="1" dirty="0" smtClean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974851" name="Rectangle 3"/>
          <p:cNvSpPr>
            <a:spLocks noChangeArrowheads="1"/>
          </p:cNvSpPr>
          <p:nvPr/>
        </p:nvSpPr>
        <p:spPr bwMode="auto">
          <a:xfrm>
            <a:off x="855663" y="2074863"/>
            <a:ext cx="8491537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b="1" i="1" dirty="0" smtClean="0">
                <a:latin typeface="+mn-lt"/>
                <a:cs typeface="Times New Roman" pitchFamily="18" charset="0"/>
              </a:rPr>
              <a:t>in case of M</a:t>
            </a:r>
            <a:r>
              <a:rPr lang="en" sz="2400" b="1" i="1" dirty="0" smtClean="0">
                <a:latin typeface="+mn-lt"/>
                <a:cs typeface="Times New Roman" pitchFamily="18" charset="0"/>
              </a:rPr>
              <a:t>ethicillin </a:t>
            </a:r>
            <a:r>
              <a:rPr lang="en" sz="2400" b="1" i="1" dirty="0">
                <a:latin typeface="+mn-lt"/>
                <a:cs typeface="Times New Roman" pitchFamily="18" charset="0"/>
              </a:rPr>
              <a:t>- resistant                                 </a:t>
            </a:r>
          </a:p>
          <a:p>
            <a:pPr marL="342900" indent="-342900"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" sz="2400" b="1" i="1" dirty="0">
                <a:latin typeface="+mn-lt"/>
                <a:cs typeface="Times New Roman" pitchFamily="18" charset="0"/>
              </a:rPr>
              <a:t>Staphylococcus aureus</a:t>
            </a:r>
            <a:endParaRPr lang="en-US" sz="2400" b="1" i="1" dirty="0">
              <a:latin typeface="+mn-lt"/>
              <a:cs typeface="Times New Roman" pitchFamily="18" charset="0"/>
            </a:endParaRPr>
          </a:p>
          <a:p>
            <a:pPr marL="342900" indent="-342900"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" sz="2400" b="1" i="1" dirty="0">
                <a:latin typeface="+mn-lt"/>
                <a:cs typeface="Times New Roman" pitchFamily="18" charset="0"/>
              </a:rPr>
              <a:t>      </a:t>
            </a:r>
            <a:endParaRPr lang="sr-Cyrl-CS" sz="2400" b="1" i="1" dirty="0">
              <a:latin typeface="+mn-lt"/>
              <a:cs typeface="Times New Roman" pitchFamily="18" charset="0"/>
            </a:endParaRPr>
          </a:p>
          <a:p>
            <a:pPr marL="342900" indent="-342900"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" sz="2400" b="1" i="1" dirty="0">
                <a:latin typeface="+mn-lt"/>
                <a:cs typeface="Times New Roman" pitchFamily="18" charset="0"/>
              </a:rPr>
              <a:t> add</a:t>
            </a:r>
            <a:endParaRPr lang="sl-SI" sz="2400" b="1" i="1" dirty="0">
              <a:latin typeface="+mn-lt"/>
              <a:cs typeface="Times New Roman" pitchFamily="18" charset="0"/>
            </a:endParaRPr>
          </a:p>
          <a:p>
            <a:pPr marL="342900" indent="-342900"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en-US" sz="2400" b="1" i="1" dirty="0">
              <a:latin typeface="+mn-lt"/>
              <a:cs typeface="Times New Roman" pitchFamily="18" charset="0"/>
            </a:endParaRPr>
          </a:p>
          <a:p>
            <a:pPr marL="342900" indent="-342900"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" sz="2400" b="1" i="1" dirty="0">
                <a:latin typeface="+mn-lt"/>
                <a:cs typeface="Times New Roman" pitchFamily="18" charset="0"/>
              </a:rPr>
              <a:t>    </a:t>
            </a:r>
            <a:r>
              <a:rPr lang="en" sz="2800" b="1" i="1" dirty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Vancomycin or Linezolid</a:t>
            </a:r>
            <a:endParaRPr lang="en-US" sz="2800" b="1" i="1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Times New Roman" pitchFamily="18" charset="0"/>
            </a:endParaRPr>
          </a:p>
          <a:p>
            <a:pPr marL="342900" indent="-342900"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en-US" sz="2400" b="1" i="1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30325" y="530225"/>
            <a:ext cx="7585075" cy="882650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sr-Latn-RS" sz="3200" dirty="0" smtClean="0">
                <a:solidFill>
                  <a:schemeClr val="accent1"/>
                </a:solidFill>
                <a:effectLst/>
              </a:rPr>
              <a:t>Healthcare-Associated 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Pneumonia</a:t>
            </a:r>
            <a:r>
              <a:rPr lang="sr-Latn-RS" sz="3200" dirty="0" smtClean="0">
                <a:solidFill>
                  <a:schemeClr val="accent1"/>
                </a:solidFill>
                <a:effectLst/>
              </a:rPr>
              <a:t> 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- HCAP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504202" y="1818846"/>
            <a:ext cx="9246549" cy="4026477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sz="2000" dirty="0" smtClean="0">
                <a:cs typeface="Times New Roman" pitchFamily="18" charset="0"/>
              </a:rPr>
              <a:t>Pneumonia </a:t>
            </a:r>
            <a:r>
              <a:rPr lang="sr-Latn-RS" sz="2000" dirty="0" smtClean="0">
                <a:cs typeface="Times New Roman" pitchFamily="18" charset="0"/>
              </a:rPr>
              <a:t>in</a:t>
            </a:r>
            <a:r>
              <a:rPr lang="en" sz="2000" dirty="0" smtClean="0">
                <a:cs typeface="Times New Roman" pitchFamily="18" charset="0"/>
              </a:rPr>
              <a:t> the patient which </a:t>
            </a:r>
            <a:r>
              <a:rPr lang="sr-Latn-RS" sz="2000" dirty="0" smtClean="0">
                <a:cs typeface="Times New Roman" pitchFamily="18" charset="0"/>
              </a:rPr>
              <a:t>was</a:t>
            </a:r>
            <a:r>
              <a:rPr lang="en" sz="2000" dirty="0" smtClean="0">
                <a:cs typeface="Times New Roman" pitchFamily="18" charset="0"/>
              </a:rPr>
              <a:t> hospital</a:t>
            </a:r>
            <a:r>
              <a:rPr lang="sr-Latn-RS" sz="2000" dirty="0" smtClean="0">
                <a:cs typeface="Times New Roman" pitchFamily="18" charset="0"/>
              </a:rPr>
              <a:t>ized and </a:t>
            </a:r>
            <a:r>
              <a:rPr lang="en" sz="2000" dirty="0" smtClean="0">
                <a:cs typeface="Times New Roman" pitchFamily="18" charset="0"/>
              </a:rPr>
              <a:t>treated </a:t>
            </a:r>
            <a:r>
              <a:rPr lang="sr-Latn-RS" sz="2000" dirty="0" smtClean="0">
                <a:cs typeface="Times New Roman" pitchFamily="18" charset="0"/>
              </a:rPr>
              <a:t>due to an</a:t>
            </a:r>
            <a:r>
              <a:rPr lang="en" sz="2000" dirty="0" smtClean="0">
                <a:cs typeface="Times New Roman" pitchFamily="18" charset="0"/>
              </a:rPr>
              <a:t> acute condition </a:t>
            </a:r>
            <a:r>
              <a:rPr lang="sr-Latn-RS" sz="2000" dirty="0" smtClean="0">
                <a:cs typeface="Times New Roman" pitchFamily="18" charset="0"/>
              </a:rPr>
              <a:t>during</a:t>
            </a:r>
            <a:r>
              <a:rPr lang="en" sz="2000" dirty="0" smtClean="0">
                <a:cs typeface="Times New Roman" pitchFamily="18" charset="0"/>
              </a:rPr>
              <a:t> 2 or more day</a:t>
            </a:r>
            <a:r>
              <a:rPr lang="sr-Latn-RS" sz="2000" dirty="0">
                <a:cs typeface="Times New Roman" pitchFamily="18" charset="0"/>
              </a:rPr>
              <a:t>s</a:t>
            </a:r>
            <a:r>
              <a:rPr lang="en" sz="2000" dirty="0" smtClean="0">
                <a:cs typeface="Times New Roman" pitchFamily="18" charset="0"/>
              </a:rPr>
              <a:t> in the previous 90 days </a:t>
            </a:r>
            <a:r>
              <a:rPr lang="sr-Latn-RS" sz="2000" dirty="0" smtClean="0">
                <a:cs typeface="Times New Roman" pitchFamily="18" charset="0"/>
              </a:rPr>
              <a:t>before </a:t>
            </a:r>
            <a:r>
              <a:rPr lang="en" sz="2000" dirty="0" smtClean="0">
                <a:cs typeface="Times New Roman" pitchFamily="18" charset="0"/>
              </a:rPr>
              <a:t>the </a:t>
            </a:r>
            <a:r>
              <a:rPr lang="sr-Latn-RS" sz="2000" dirty="0" smtClean="0">
                <a:cs typeface="Times New Roman" pitchFamily="18" charset="0"/>
              </a:rPr>
              <a:t>appearance of pneumonia</a:t>
            </a:r>
            <a:endParaRPr lang="sr-Latn-CS" sz="20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sr-Latn-CS" sz="20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sz="2000" dirty="0" smtClean="0">
                <a:cs typeface="Times New Roman" pitchFamily="18" charset="0"/>
              </a:rPr>
              <a:t>Pneumonia </a:t>
            </a:r>
            <a:r>
              <a:rPr lang="sr-Latn-RS" sz="2000" dirty="0" smtClean="0">
                <a:cs typeface="Times New Roman" pitchFamily="18" charset="0"/>
              </a:rPr>
              <a:t>in</a:t>
            </a:r>
            <a:r>
              <a:rPr lang="en" sz="2000" dirty="0" smtClean="0">
                <a:cs typeface="Times New Roman" pitchFamily="18" charset="0"/>
              </a:rPr>
              <a:t> a person who is staying in home / institution of permanent accommodation or have </a:t>
            </a:r>
            <a:r>
              <a:rPr lang="sr-Latn-RS" sz="2000" dirty="0" smtClean="0">
                <a:cs typeface="Times New Roman" pitchFamily="18" charset="0"/>
              </a:rPr>
              <a:t>any form of</a:t>
            </a:r>
            <a:r>
              <a:rPr lang="en" sz="2000" dirty="0" smtClean="0">
                <a:cs typeface="Times New Roman" pitchFamily="18" charset="0"/>
              </a:rPr>
              <a:t> long-term healthcare </a:t>
            </a:r>
            <a:r>
              <a:rPr lang="sr-Latn-RS" sz="2000" dirty="0" smtClean="0">
                <a:cs typeface="Times New Roman" pitchFamily="18" charset="0"/>
              </a:rPr>
              <a:t>or medical device implanted</a:t>
            </a:r>
            <a:endParaRPr lang="sr-Latn-CS" sz="20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sr-Latn-CS" sz="20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sz="2000" dirty="0" smtClean="0">
                <a:cs typeface="Times New Roman" pitchFamily="18" charset="0"/>
              </a:rPr>
              <a:t>Pneumonia </a:t>
            </a:r>
            <a:r>
              <a:rPr lang="sr-Latn-RS" sz="2000" dirty="0" smtClean="0">
                <a:cs typeface="Times New Roman" pitchFamily="18" charset="0"/>
              </a:rPr>
              <a:t>in</a:t>
            </a:r>
            <a:r>
              <a:rPr lang="en" sz="2000" dirty="0" smtClean="0">
                <a:cs typeface="Times New Roman" pitchFamily="18" charset="0"/>
              </a:rPr>
              <a:t> the patient which </a:t>
            </a:r>
            <a:r>
              <a:rPr lang="sr-Latn-RS" sz="2000" dirty="0" smtClean="0">
                <a:cs typeface="Times New Roman" pitchFamily="18" charset="0"/>
              </a:rPr>
              <a:t>has </a:t>
            </a:r>
            <a:r>
              <a:rPr lang="en" sz="2000" dirty="0" smtClean="0">
                <a:cs typeface="Times New Roman" pitchFamily="18" charset="0"/>
              </a:rPr>
              <a:t>recently received antibiotic therapy, chemotherapy or had injuries </a:t>
            </a:r>
            <a:r>
              <a:rPr lang="sr-Latn-RS" sz="2000" dirty="0" smtClean="0">
                <a:cs typeface="Times New Roman" pitchFamily="18" charset="0"/>
              </a:rPr>
              <a:t>taken care of during </a:t>
            </a:r>
            <a:r>
              <a:rPr lang="en" sz="2000" dirty="0" smtClean="0">
                <a:cs typeface="Times New Roman" pitchFamily="18" charset="0"/>
              </a:rPr>
              <a:t>the previous 30 days, or stayed in hospital or clinic </a:t>
            </a:r>
            <a:r>
              <a:rPr lang="sr-Latn-RS" sz="2000" dirty="0" smtClean="0">
                <a:cs typeface="Times New Roman" pitchFamily="18" charset="0"/>
              </a:rPr>
              <a:t>f</a:t>
            </a:r>
            <a:r>
              <a:rPr lang="en" sz="2000" dirty="0" smtClean="0">
                <a:cs typeface="Times New Roman" pitchFamily="18" charset="0"/>
              </a:rPr>
              <a:t>or hemodialysis in the previous 30 days</a:t>
            </a: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en-US" sz="20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sz="2000" dirty="0" smtClean="0">
                <a:cs typeface="Times New Roman" pitchFamily="18" charset="0"/>
              </a:rPr>
              <a:t>Patients which have</a:t>
            </a:r>
            <a:r>
              <a:rPr lang="sr-Latn-RS" sz="2000" dirty="0" smtClean="0">
                <a:cs typeface="Times New Roman" pitchFamily="18" charset="0"/>
              </a:rPr>
              <a:t> a</a:t>
            </a:r>
            <a:r>
              <a:rPr lang="en" sz="2000" dirty="0" smtClean="0">
                <a:cs typeface="Times New Roman" pitchFamily="18" charset="0"/>
              </a:rPr>
              <a:t> </a:t>
            </a:r>
            <a:r>
              <a:rPr lang="sr-Latn-RS" sz="2000" dirty="0" smtClean="0">
                <a:cs typeface="Times New Roman" pitchFamily="18" charset="0"/>
              </a:rPr>
              <a:t>family </a:t>
            </a:r>
            <a:r>
              <a:rPr lang="en" sz="2000" dirty="0" smtClean="0">
                <a:cs typeface="Times New Roman" pitchFamily="18" charset="0"/>
              </a:rPr>
              <a:t>member </a:t>
            </a:r>
            <a:r>
              <a:rPr lang="sr-Latn-RS" sz="2000" dirty="0" smtClean="0">
                <a:cs typeface="Times New Roman" pitchFamily="18" charset="0"/>
              </a:rPr>
              <a:t>infected </a:t>
            </a:r>
            <a:r>
              <a:rPr lang="en" sz="2000" dirty="0" smtClean="0">
                <a:cs typeface="Times New Roman" pitchFamily="18" charset="0"/>
              </a:rPr>
              <a:t>with multiresistant pathogen</a:t>
            </a:r>
            <a:endParaRPr lang="en-US" sz="20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endParaRPr lang="en-US" sz="2400" dirty="0" smtClean="0"/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ChangeArrowheads="1"/>
          </p:cNvSpPr>
          <p:nvPr/>
        </p:nvSpPr>
        <p:spPr bwMode="auto">
          <a:xfrm>
            <a:off x="73025" y="-9524"/>
            <a:ext cx="10331450" cy="1200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Treatment </a:t>
            </a:r>
            <a:r>
              <a:rPr lang="sr-Latn-RS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of </a:t>
            </a: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pneumonia in the hospital</a:t>
            </a:r>
            <a:endParaRPr lang="sl-SI" sz="3600" b="1" dirty="0" smtClean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" sz="3600" b="1" dirty="0" err="1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Special</a:t>
            </a: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sz="3600" b="1" dirty="0" err="1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cases </a:t>
            </a: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(ERS)</a:t>
            </a:r>
          </a:p>
        </p:txBody>
      </p:sp>
      <p:grpSp>
        <p:nvGrpSpPr>
          <p:cNvPr id="101379" name="Group 3"/>
          <p:cNvGrpSpPr>
            <a:grpSpLocks/>
          </p:cNvGrpSpPr>
          <p:nvPr/>
        </p:nvGrpSpPr>
        <p:grpSpPr bwMode="auto">
          <a:xfrm>
            <a:off x="257175" y="398463"/>
            <a:ext cx="9686925" cy="1123950"/>
            <a:chOff x="144" y="1301"/>
            <a:chExt cx="5424" cy="708"/>
          </a:xfrm>
        </p:grpSpPr>
        <p:sp>
          <p:nvSpPr>
            <p:cNvPr id="101393" name="Rectangle 4"/>
            <p:cNvSpPr>
              <a:spLocks noChangeArrowheads="1"/>
            </p:cNvSpPr>
            <p:nvPr/>
          </p:nvSpPr>
          <p:spPr bwMode="gray">
            <a:xfrm>
              <a:off x="144" y="1760"/>
              <a:ext cx="5424" cy="48"/>
            </a:xfrm>
            <a:prstGeom prst="rect">
              <a:avLst/>
            </a:prstGeom>
            <a:gradFill rotWithShape="0">
              <a:gsLst>
                <a:gs pos="0">
                  <a:srgbClr val="A89EDA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sr-Latn-CS"/>
            </a:p>
          </p:txBody>
        </p:sp>
        <p:sp>
          <p:nvSpPr>
            <p:cNvPr id="101394" name="Rectangle 5"/>
            <p:cNvSpPr>
              <a:spLocks noChangeArrowheads="1"/>
            </p:cNvSpPr>
            <p:nvPr/>
          </p:nvSpPr>
          <p:spPr bwMode="gray">
            <a:xfrm>
              <a:off x="367" y="1301"/>
              <a:ext cx="44" cy="708"/>
            </a:xfrm>
            <a:prstGeom prst="rect">
              <a:avLst/>
            </a:prstGeom>
            <a:solidFill>
              <a:srgbClr val="A89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sr-Latn-CS"/>
            </a:p>
          </p:txBody>
        </p:sp>
      </p:grpSp>
      <p:sp>
        <p:nvSpPr>
          <p:cNvPr id="100356" name="Text Box 6"/>
          <p:cNvSpPr txBox="1">
            <a:spLocks noChangeArrowheads="1"/>
          </p:cNvSpPr>
          <p:nvPr/>
        </p:nvSpPr>
        <p:spPr bwMode="auto">
          <a:xfrm>
            <a:off x="2438400" y="1300163"/>
            <a:ext cx="5630863" cy="52625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sr-Latn-RS" sz="2400" dirty="0" smtClean="0">
                <a:latin typeface="+mn-lt"/>
              </a:rPr>
              <a:t>Possibility of</a:t>
            </a:r>
            <a:r>
              <a:rPr lang="en" sz="2400" dirty="0" smtClean="0">
                <a:latin typeface="+mn-lt"/>
              </a:rPr>
              <a:t> cavitation -</a:t>
            </a:r>
          </a:p>
          <a:p>
            <a:pPr algn="ctr" eaLnBrk="1" hangingPunct="1">
              <a:defRPr/>
            </a:pPr>
            <a:r>
              <a:rPr lang="en" sz="2400" dirty="0" err="1" smtClean="0">
                <a:latin typeface="+mn-lt"/>
              </a:rPr>
              <a:t>abscess</a:t>
            </a:r>
            <a:r>
              <a:rPr lang="en" sz="2400" dirty="0" smtClean="0">
                <a:latin typeface="+mn-lt"/>
              </a:rPr>
              <a:t> in </a:t>
            </a:r>
            <a:r>
              <a:rPr lang="en" sz="2400" dirty="0" err="1" smtClean="0">
                <a:latin typeface="+mn-lt"/>
              </a:rPr>
              <a:t>pneumonia</a:t>
            </a:r>
            <a:r>
              <a:rPr lang="en" sz="2400" dirty="0" smtClean="0">
                <a:latin typeface="+mn-lt"/>
              </a:rPr>
              <a:t> </a:t>
            </a:r>
            <a:r>
              <a:rPr lang="en" sz="2400" dirty="0" err="1" smtClean="0">
                <a:latin typeface="+mn-lt"/>
              </a:rPr>
              <a:t>or</a:t>
            </a:r>
            <a:r>
              <a:rPr lang="en" sz="2400" dirty="0" smtClean="0">
                <a:latin typeface="+mn-lt"/>
              </a:rPr>
              <a:t> </a:t>
            </a:r>
            <a:r>
              <a:rPr lang="en" sz="2400" dirty="0" err="1" smtClean="0">
                <a:latin typeface="+mn-lt"/>
              </a:rPr>
              <a:t>aspiration</a:t>
            </a:r>
            <a:endParaRPr lang="hr-HR" sz="2400" dirty="0" smtClean="0">
              <a:latin typeface="+mn-lt"/>
            </a:endParaRPr>
          </a:p>
          <a:p>
            <a:pPr algn="ctr" eaLnBrk="1" hangingPunct="1">
              <a:defRPr/>
            </a:pPr>
            <a:endParaRPr lang="hr-HR" sz="2400" dirty="0" smtClean="0"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endParaRPr lang="hr-HR" sz="2400" dirty="0" smtClean="0"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r>
              <a:rPr lang="en" sz="2400" dirty="0" smtClean="0">
                <a:latin typeface="+mn-lt"/>
              </a:rPr>
              <a:t>amoxicillin – clavulanate</a:t>
            </a:r>
            <a:r>
              <a:rPr lang="sr-Latn-RS" sz="2400" dirty="0" smtClean="0">
                <a:latin typeface="+mn-lt"/>
              </a:rPr>
              <a:t> i.v.</a:t>
            </a:r>
            <a:r>
              <a:rPr lang="en" sz="2400" dirty="0" smtClean="0">
                <a:latin typeface="+mn-lt"/>
              </a:rPr>
              <a:t> </a:t>
            </a:r>
          </a:p>
          <a:p>
            <a:pPr algn="ctr" eaLnBrk="1" hangingPunct="1">
              <a:defRPr/>
            </a:pPr>
            <a:endParaRPr lang="hr-HR" sz="2400" dirty="0" smtClean="0"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endParaRPr lang="hr-HR" sz="2400" dirty="0" smtClean="0"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r>
              <a:rPr lang="sr-Latn-RS" sz="2400" dirty="0" smtClean="0">
                <a:latin typeface="+mn-lt"/>
              </a:rPr>
              <a:t>In case of </a:t>
            </a:r>
            <a:r>
              <a:rPr lang="en" sz="2400" dirty="0" smtClean="0">
                <a:latin typeface="+mn-lt"/>
              </a:rPr>
              <a:t>allergy</a:t>
            </a:r>
            <a:endParaRPr lang="hr-HR" sz="2400" dirty="0" smtClean="0">
              <a:latin typeface="+mn-lt"/>
            </a:endParaRPr>
          </a:p>
          <a:p>
            <a:pPr algn="ctr" eaLnBrk="1" hangingPunct="1">
              <a:defRPr/>
            </a:pPr>
            <a:endParaRPr lang="hr-HR" sz="2400" dirty="0" smtClean="0"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endParaRPr lang="hr-HR" sz="2400" dirty="0" smtClean="0"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r>
              <a:rPr lang="sr-Latn-RS" sz="2400" dirty="0">
                <a:latin typeface="+mn-lt"/>
              </a:rPr>
              <a:t>c</a:t>
            </a:r>
            <a:r>
              <a:rPr lang="en" sz="2400" dirty="0" smtClean="0">
                <a:latin typeface="+mn-lt"/>
              </a:rPr>
              <a:t>lindamycin</a:t>
            </a:r>
            <a:r>
              <a:rPr lang="sr-Latn-RS" sz="2400" dirty="0" smtClean="0">
                <a:latin typeface="+mn-lt"/>
              </a:rPr>
              <a:t> i.v.</a:t>
            </a:r>
            <a:r>
              <a:rPr lang="en" sz="2400" dirty="0" smtClean="0">
                <a:latin typeface="+mn-lt"/>
              </a:rPr>
              <a:t> </a:t>
            </a:r>
          </a:p>
          <a:p>
            <a:pPr algn="ctr" eaLnBrk="1" hangingPunct="1">
              <a:defRPr/>
            </a:pPr>
            <a:endParaRPr lang="hr-HR" sz="2400" dirty="0" smtClean="0"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endParaRPr lang="hr-HR" sz="2400" dirty="0" smtClean="0"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r>
              <a:rPr lang="sr-Latn-RS" sz="2400" dirty="0">
                <a:latin typeface="+mn-lt"/>
              </a:rPr>
              <a:t>a</a:t>
            </a:r>
            <a:r>
              <a:rPr lang="en" sz="2400" dirty="0" smtClean="0">
                <a:latin typeface="+mn-lt"/>
              </a:rPr>
              <a:t>ssessment</a:t>
            </a:r>
            <a:r>
              <a:rPr lang="sr-Latn-RS" sz="2400" dirty="0" smtClean="0">
                <a:latin typeface="+mn-lt"/>
              </a:rPr>
              <a:t> of response</a:t>
            </a:r>
            <a:r>
              <a:rPr lang="en" sz="2400" dirty="0" smtClean="0">
                <a:latin typeface="+mn-lt"/>
              </a:rPr>
              <a:t> after 2-3 days</a:t>
            </a:r>
            <a:endParaRPr lang="en-GB" sz="2400" dirty="0" smtClean="0">
              <a:latin typeface="+mn-lt"/>
            </a:endParaRPr>
          </a:p>
        </p:txBody>
      </p:sp>
      <p:sp>
        <p:nvSpPr>
          <p:cNvPr id="101381" name="Line 7"/>
          <p:cNvSpPr>
            <a:spLocks noChangeShapeType="1"/>
          </p:cNvSpPr>
          <p:nvPr/>
        </p:nvSpPr>
        <p:spPr bwMode="auto">
          <a:xfrm>
            <a:off x="5143500" y="2303463"/>
            <a:ext cx="0" cy="533400"/>
          </a:xfrm>
          <a:prstGeom prst="line">
            <a:avLst/>
          </a:prstGeom>
          <a:noFill/>
          <a:ln w="38100" cap="sq">
            <a:solidFill>
              <a:srgbClr val="990033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sr-Cyrl-RS"/>
          </a:p>
        </p:txBody>
      </p:sp>
      <p:sp>
        <p:nvSpPr>
          <p:cNvPr id="101382" name="Line 8"/>
          <p:cNvSpPr>
            <a:spLocks noChangeShapeType="1"/>
          </p:cNvSpPr>
          <p:nvPr/>
        </p:nvSpPr>
        <p:spPr bwMode="auto">
          <a:xfrm>
            <a:off x="5143500" y="3413125"/>
            <a:ext cx="0" cy="533400"/>
          </a:xfrm>
          <a:prstGeom prst="line">
            <a:avLst/>
          </a:prstGeom>
          <a:noFill/>
          <a:ln w="38100" cap="sq">
            <a:solidFill>
              <a:srgbClr val="990033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sr-Cyrl-RS"/>
          </a:p>
        </p:txBody>
      </p:sp>
      <p:sp>
        <p:nvSpPr>
          <p:cNvPr id="101383" name="Line 9"/>
          <p:cNvSpPr>
            <a:spLocks noChangeShapeType="1"/>
          </p:cNvSpPr>
          <p:nvPr/>
        </p:nvSpPr>
        <p:spPr bwMode="auto">
          <a:xfrm>
            <a:off x="5143500" y="4522788"/>
            <a:ext cx="0" cy="533400"/>
          </a:xfrm>
          <a:prstGeom prst="line">
            <a:avLst/>
          </a:prstGeom>
          <a:noFill/>
          <a:ln w="38100" cap="sq">
            <a:solidFill>
              <a:srgbClr val="990033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sr-Cyrl-RS"/>
          </a:p>
        </p:txBody>
      </p:sp>
      <p:sp>
        <p:nvSpPr>
          <p:cNvPr id="101384" name="Line 10"/>
          <p:cNvSpPr>
            <a:spLocks noChangeShapeType="1"/>
          </p:cNvSpPr>
          <p:nvPr/>
        </p:nvSpPr>
        <p:spPr bwMode="auto">
          <a:xfrm>
            <a:off x="5143500" y="5632450"/>
            <a:ext cx="0" cy="533400"/>
          </a:xfrm>
          <a:prstGeom prst="line">
            <a:avLst/>
          </a:prstGeom>
          <a:noFill/>
          <a:ln w="38100" cap="sq">
            <a:solidFill>
              <a:srgbClr val="990033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sr-Cyrl-RS"/>
          </a:p>
        </p:txBody>
      </p:sp>
      <p:grpSp>
        <p:nvGrpSpPr>
          <p:cNvPr id="101385" name="Group 11"/>
          <p:cNvGrpSpPr>
            <a:grpSpLocks/>
          </p:cNvGrpSpPr>
          <p:nvPr/>
        </p:nvGrpSpPr>
        <p:grpSpPr bwMode="auto">
          <a:xfrm>
            <a:off x="9655175" y="6438900"/>
            <a:ext cx="555625" cy="349250"/>
            <a:chOff x="5406" y="4056"/>
            <a:chExt cx="311" cy="220"/>
          </a:xfrm>
        </p:grpSpPr>
        <p:sp>
          <p:nvSpPr>
            <p:cNvPr id="101388" name="Rectangle 12"/>
            <p:cNvSpPr>
              <a:spLocks noChangeArrowheads="1"/>
            </p:cNvSpPr>
            <p:nvPr/>
          </p:nvSpPr>
          <p:spPr bwMode="ltGray">
            <a:xfrm>
              <a:off x="5484" y="4056"/>
              <a:ext cx="116" cy="116"/>
            </a:xfrm>
            <a:prstGeom prst="rect">
              <a:avLst/>
            </a:prstGeom>
            <a:solidFill>
              <a:srgbClr val="990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kumimoji="1" lang="sr-Latn-CS">
                <a:latin typeface="Tahoma" panose="020B0604030504040204" pitchFamily="34" charset="0"/>
              </a:endParaRPr>
            </a:p>
          </p:txBody>
        </p:sp>
        <p:sp>
          <p:nvSpPr>
            <p:cNvPr id="101389" name="Rectangle 13"/>
            <p:cNvSpPr>
              <a:spLocks noChangeArrowheads="1"/>
            </p:cNvSpPr>
            <p:nvPr/>
          </p:nvSpPr>
          <p:spPr bwMode="ltGray">
            <a:xfrm>
              <a:off x="5585" y="4056"/>
              <a:ext cx="87" cy="116"/>
            </a:xfrm>
            <a:prstGeom prst="rect">
              <a:avLst/>
            </a:prstGeom>
            <a:gradFill rotWithShape="0">
              <a:gsLst>
                <a:gs pos="0">
                  <a:srgbClr val="990033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kumimoji="1" lang="sr-Latn-CS">
                <a:latin typeface="Tahoma" panose="020B0604030504040204" pitchFamily="34" charset="0"/>
              </a:endParaRPr>
            </a:p>
          </p:txBody>
        </p:sp>
        <p:sp>
          <p:nvSpPr>
            <p:cNvPr id="101390" name="Rectangle 14"/>
            <p:cNvSpPr>
              <a:spLocks noChangeArrowheads="1"/>
            </p:cNvSpPr>
            <p:nvPr/>
          </p:nvSpPr>
          <p:spPr bwMode="ltGray">
            <a:xfrm>
              <a:off x="5522" y="4160"/>
              <a:ext cx="128" cy="1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kumimoji="1" lang="sr-Latn-CS">
                <a:latin typeface="Tahoma" panose="020B0604030504040204" pitchFamily="34" charset="0"/>
              </a:endParaRPr>
            </a:p>
          </p:txBody>
        </p:sp>
        <p:sp>
          <p:nvSpPr>
            <p:cNvPr id="101391" name="Rectangle 15"/>
            <p:cNvSpPr>
              <a:spLocks noChangeArrowheads="1"/>
            </p:cNvSpPr>
            <p:nvPr/>
          </p:nvSpPr>
          <p:spPr bwMode="ltGray">
            <a:xfrm>
              <a:off x="5628" y="4160"/>
              <a:ext cx="89" cy="11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CBC5E9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kumimoji="1" lang="sr-Latn-CS">
                <a:latin typeface="Tahoma" panose="020B0604030504040204" pitchFamily="34" charset="0"/>
              </a:endParaRPr>
            </a:p>
          </p:txBody>
        </p:sp>
        <p:sp>
          <p:nvSpPr>
            <p:cNvPr id="101392" name="Rectangle 16"/>
            <p:cNvSpPr>
              <a:spLocks noChangeArrowheads="1"/>
            </p:cNvSpPr>
            <p:nvPr/>
          </p:nvSpPr>
          <p:spPr bwMode="ltGray">
            <a:xfrm>
              <a:off x="5406" y="4116"/>
              <a:ext cx="165" cy="113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9900CC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kumimoji="1" lang="sr-Latn-CS">
                <a:latin typeface="Tahoma" panose="020B0604030504040204" pitchFamily="34" charset="0"/>
              </a:endParaRPr>
            </a:p>
          </p:txBody>
        </p:sp>
      </p:grpSp>
      <p:graphicFrame>
        <p:nvGraphicFramePr>
          <p:cNvPr id="1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221792"/>
              </p:ext>
            </p:extLst>
          </p:nvPr>
        </p:nvGraphicFramePr>
        <p:xfrm>
          <a:off x="73025" y="2389188"/>
          <a:ext cx="2906713" cy="2300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20" name="Image" r:id="rId4" imgW="3658227" imgH="2896096" progId="Photoshop.Image.7">
                  <p:embed/>
                </p:oleObj>
              </mc:Choice>
              <mc:Fallback>
                <p:oleObj name="Image" r:id="rId4" imgW="3658227" imgH="2896096" progId="Photoshop.Image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25" y="2389188"/>
                        <a:ext cx="2906713" cy="2300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9938762"/>
              </p:ext>
            </p:extLst>
          </p:nvPr>
        </p:nvGraphicFramePr>
        <p:xfrm>
          <a:off x="7307263" y="2325688"/>
          <a:ext cx="2890837" cy="2652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21" name="Image" r:id="rId6" imgW="2957067" imgH="2652214" progId="Photoshop.Image.7">
                  <p:embed/>
                </p:oleObj>
              </mc:Choice>
              <mc:Fallback>
                <p:oleObj name="Image" r:id="rId6" imgW="2957067" imgH="2652214" progId="Photoshop.Image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7263" y="2325688"/>
                        <a:ext cx="2890837" cy="2652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8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95288"/>
            <a:ext cx="9447212" cy="965200"/>
          </a:xfrm>
          <a:solidFill>
            <a:schemeClr val="bg1"/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Latn-RS" dirty="0" smtClean="0">
                <a:solidFill>
                  <a:schemeClr val="accent1">
                    <a:lumMod val="75000"/>
                  </a:schemeClr>
                </a:solidFill>
                <a:effectLst/>
                <a:cs typeface="Times New Roman" pitchFamily="18" charset="0"/>
              </a:rPr>
              <a:t>Route of </a:t>
            </a:r>
            <a:r>
              <a:rPr lang="en" dirty="0" smtClean="0">
                <a:solidFill>
                  <a:schemeClr val="accent1">
                    <a:lumMod val="75000"/>
                  </a:schemeClr>
                </a:solidFill>
                <a:effectLst/>
                <a:cs typeface="Times New Roman" pitchFamily="18" charset="0"/>
              </a:rPr>
              <a:t>application</a:t>
            </a:r>
            <a:r>
              <a:rPr lang="sr-Latn-RS" dirty="0" smtClean="0">
                <a:solidFill>
                  <a:schemeClr val="accent1">
                    <a:lumMod val="75000"/>
                  </a:schemeClr>
                </a:solidFill>
                <a:effectLst/>
                <a:cs typeface="Times New Roman" pitchFamily="18" charset="0"/>
              </a:rPr>
              <a:t> of</a:t>
            </a:r>
            <a:r>
              <a:rPr lang="en" dirty="0" smtClean="0">
                <a:solidFill>
                  <a:schemeClr val="accent1">
                    <a:lumMod val="75000"/>
                  </a:schemeClr>
                </a:solidFill>
                <a:effectLst/>
                <a:cs typeface="Times New Roman" pitchFamily="18" charset="0"/>
              </a:rPr>
              <a:t> therapy</a:t>
            </a:r>
            <a:endParaRPr lang="en-US" dirty="0" smtClean="0">
              <a:solidFill>
                <a:schemeClr val="accent1">
                  <a:lumMod val="75000"/>
                </a:schemeClr>
              </a:solidFill>
              <a:effectLst/>
              <a:cs typeface="Times New Roman" pitchFamily="18" charset="0"/>
            </a:endParaRPr>
          </a:p>
        </p:txBody>
      </p:sp>
      <p:sp>
        <p:nvSpPr>
          <p:cNvPr id="975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3250" y="2130425"/>
            <a:ext cx="9101138" cy="33528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b="1" dirty="0" smtClean="0">
                <a:solidFill>
                  <a:schemeClr val="accent4"/>
                </a:solidFill>
                <a:cs typeface="Times New Roman" pitchFamily="18" charset="0"/>
              </a:rPr>
              <a:t>ORALLY </a:t>
            </a:r>
            <a:r>
              <a:rPr lang="sr-Latn-RS" sz="2400" b="1" dirty="0" smtClean="0">
                <a:solidFill>
                  <a:schemeClr val="accent4"/>
                </a:solidFill>
                <a:cs typeface="Times New Roman" pitchFamily="18" charset="0"/>
              </a:rPr>
              <a:t>a</a:t>
            </a:r>
            <a:r>
              <a:rPr lang="en" sz="2400" b="1" dirty="0" smtClean="0">
                <a:solidFill>
                  <a:schemeClr val="accent4"/>
                </a:solidFill>
                <a:cs typeface="Times New Roman" pitchFamily="18" charset="0"/>
              </a:rPr>
              <a:t>lways when possible</a:t>
            </a:r>
            <a:r>
              <a:rPr lang="sr-Latn-RS" sz="2400" b="1" dirty="0" smtClean="0">
                <a:solidFill>
                  <a:schemeClr val="accent4"/>
                </a:solidFill>
                <a:cs typeface="Times New Roman" pitchFamily="18" charset="0"/>
              </a:rPr>
              <a:t>!!!</a:t>
            </a:r>
            <a:endParaRPr lang="sr-Cyrl-CS" sz="2400" b="1" dirty="0" smtClean="0">
              <a:solidFill>
                <a:schemeClr val="accent4"/>
              </a:solidFill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endParaRPr lang="en-US" sz="2400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PARENTERAL - only </a:t>
            </a:r>
            <a:r>
              <a:rPr lang="sr-Latn-RS" sz="2400" dirty="0" smtClean="0">
                <a:cs typeface="Times New Roman" pitchFamily="18" charset="0"/>
              </a:rPr>
              <a:t>when it is not possible to</a:t>
            </a:r>
            <a:r>
              <a:rPr lang="en" sz="2400" dirty="0" smtClean="0">
                <a:cs typeface="Times New Roman" pitchFamily="18" charset="0"/>
              </a:rPr>
              <a:t> carry out oral   therapy and </a:t>
            </a:r>
            <a:r>
              <a:rPr lang="sr-Latn-RS" sz="2400" dirty="0" smtClean="0">
                <a:cs typeface="Times New Roman" pitchFamily="18" charset="0"/>
              </a:rPr>
              <a:t>in severe</a:t>
            </a:r>
            <a:r>
              <a:rPr lang="en" sz="2400" dirty="0" smtClean="0">
                <a:cs typeface="Times New Roman" pitchFamily="18" charset="0"/>
              </a:rPr>
              <a:t> disease (intensive therapy)</a:t>
            </a:r>
            <a:endParaRPr lang="sr-Latn-C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sr-Latn-C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Transition </a:t>
            </a:r>
            <a:r>
              <a:rPr lang="sr-Latn-RS" sz="2400" dirty="0" smtClean="0">
                <a:cs typeface="Times New Roman" pitchFamily="18" charset="0"/>
              </a:rPr>
              <a:t>from</a:t>
            </a:r>
            <a:r>
              <a:rPr lang="en" sz="2400" dirty="0" smtClean="0">
                <a:cs typeface="Times New Roman" pitchFamily="18" charset="0"/>
              </a:rPr>
              <a:t> parenteral </a:t>
            </a:r>
            <a:r>
              <a:rPr lang="sr-Latn-RS" sz="2400" dirty="0" smtClean="0">
                <a:cs typeface="Times New Roman" pitchFamily="18" charset="0"/>
              </a:rPr>
              <a:t>to or</a:t>
            </a:r>
            <a:r>
              <a:rPr lang="en" sz="2400" dirty="0" smtClean="0">
                <a:cs typeface="Times New Roman" pitchFamily="18" charset="0"/>
              </a:rPr>
              <a:t>al therapy 24h after achieving clinical stability (2/3 patients  fulfill </a:t>
            </a:r>
            <a:r>
              <a:rPr lang="sr-Latn-RS" sz="2400" dirty="0" smtClean="0">
                <a:cs typeface="Times New Roman" pitchFamily="18" charset="0"/>
              </a:rPr>
              <a:t>this </a:t>
            </a:r>
            <a:r>
              <a:rPr lang="en" sz="2400" dirty="0" smtClean="0">
                <a:cs typeface="Times New Roman" pitchFamily="18" charset="0"/>
              </a:rPr>
              <a:t>criteria in </a:t>
            </a:r>
            <a:r>
              <a:rPr lang="sr-Latn-RS" sz="2400" dirty="0" smtClean="0">
                <a:cs typeface="Times New Roman" pitchFamily="18" charset="0"/>
              </a:rPr>
              <a:t>the </a:t>
            </a:r>
            <a:r>
              <a:rPr lang="en" sz="2400" dirty="0" smtClean="0">
                <a:cs typeface="Times New Roman" pitchFamily="18" charset="0"/>
              </a:rPr>
              <a:t>first 3 days )</a:t>
            </a:r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" sz="2400" b="1" dirty="0" smtClean="0"/>
              <a:t>                  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4813" y="404813"/>
            <a:ext cx="9466262" cy="1239837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sr-Latn-RS" sz="3200" dirty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C</a:t>
            </a:r>
            <a:r>
              <a:rPr lang="en" sz="3200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riteria</a:t>
            </a:r>
            <a:r>
              <a:rPr lang="sr-Latn-RS" sz="3200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 for</a:t>
            </a:r>
            <a:r>
              <a:rPr lang="en" sz="3200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 clinical stability</a:t>
            </a:r>
            <a:r>
              <a:rPr lang="sr-Latn-CS" sz="3200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/>
            </a:r>
            <a:br>
              <a:rPr lang="sr-Latn-CS" sz="3200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</a:br>
            <a:r>
              <a:rPr lang="en" sz="3200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 IDSA / ATS </a:t>
            </a:r>
            <a:endParaRPr lang="en-US" sz="3200" dirty="0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046288"/>
            <a:ext cx="9264650" cy="4721225"/>
          </a:xfrm>
        </p:spPr>
        <p:txBody>
          <a:bodyPr/>
          <a:lstStyle/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Temperature &lt; 37.8 </a:t>
            </a:r>
            <a:r>
              <a:rPr lang="en" baseline="30000" dirty="0" smtClean="0">
                <a:cs typeface="Times New Roman" panose="02020603050405020304" pitchFamily="18" charset="0"/>
              </a:rPr>
              <a:t>o </a:t>
            </a:r>
            <a:r>
              <a:rPr lang="en" dirty="0" smtClean="0">
                <a:cs typeface="Times New Roman" panose="02020603050405020304" pitchFamily="18" charset="0"/>
              </a:rPr>
              <a:t>C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Heart frequency &lt; 100/ min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Respiratory frequency &lt; 24/ min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Systolic pressure &gt; 90 mmHg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sr-Latn-RS" dirty="0" smtClean="0">
                <a:cs typeface="Times New Roman" panose="02020603050405020304" pitchFamily="18" charset="0"/>
              </a:rPr>
              <a:t>Oxygen s</a:t>
            </a:r>
            <a:r>
              <a:rPr lang="en" dirty="0" smtClean="0">
                <a:cs typeface="Times New Roman" panose="02020603050405020304" pitchFamily="18" charset="0"/>
              </a:rPr>
              <a:t>aturation &gt; 90%, PaO2 &gt; 60 mmHg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sr-Latn-RS" dirty="0">
                <a:cs typeface="Times New Roman" panose="02020603050405020304" pitchFamily="18" charset="0"/>
              </a:rPr>
              <a:t>P</a:t>
            </a:r>
            <a:r>
              <a:rPr lang="en" dirty="0" smtClean="0">
                <a:cs typeface="Times New Roman" panose="02020603050405020304" pitchFamily="18" charset="0"/>
              </a:rPr>
              <a:t>ossibility </a:t>
            </a:r>
            <a:r>
              <a:rPr lang="sr-Latn-RS" dirty="0" smtClean="0">
                <a:cs typeface="Times New Roman" panose="02020603050405020304" pitchFamily="18" charset="0"/>
              </a:rPr>
              <a:t>of </a:t>
            </a:r>
            <a:r>
              <a:rPr lang="en" dirty="0" smtClean="0">
                <a:cs typeface="Times New Roman" panose="02020603050405020304" pitchFamily="18" charset="0"/>
              </a:rPr>
              <a:t>oral in</a:t>
            </a:r>
            <a:r>
              <a:rPr lang="sr-Latn-RS" dirty="0" smtClean="0">
                <a:cs typeface="Times New Roman" panose="02020603050405020304" pitchFamily="18" charset="0"/>
              </a:rPr>
              <a:t>take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Preserved mental status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101725" y="1724025"/>
            <a:ext cx="8143875" cy="1549400"/>
          </a:xfrm>
          <a:solidFill>
            <a:schemeClr val="bg1"/>
          </a:solidFill>
        </p:spPr>
        <p:txBody>
          <a:bodyPr/>
          <a:lstStyle/>
          <a:p>
            <a:pPr algn="ctr" eaLnBrk="1" hangingPunct="1">
              <a:buFont typeface="Wingdings 2" panose="05020102010507070707" pitchFamily="18" charset="2"/>
              <a:buNone/>
              <a:defRPr/>
            </a:pPr>
            <a:r>
              <a:rPr lang="en" sz="4400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How long </a:t>
            </a:r>
            <a:r>
              <a:rPr lang="sr-Latn-RS" sz="4400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should the</a:t>
            </a:r>
            <a:r>
              <a:rPr lang="en" sz="4400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 antibiotics</a:t>
            </a:r>
            <a:r>
              <a:rPr lang="sr-Latn-RS" sz="4400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 be applied</a:t>
            </a:r>
            <a:r>
              <a:rPr lang="en" sz="4400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?</a:t>
            </a:r>
            <a:endParaRPr lang="en-US" sz="4400" b="1" dirty="0" smtClean="0">
              <a:solidFill>
                <a:schemeClr val="accent4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7575" y="2078038"/>
            <a:ext cx="8113713" cy="1050925"/>
          </a:xfrm>
          <a:solidFill>
            <a:schemeClr val="bg1"/>
          </a:solidFill>
        </p:spPr>
        <p:txBody>
          <a:bodyPr/>
          <a:lstStyle/>
          <a:p>
            <a:pPr algn="ctr" eaLnBrk="1" hangingPunct="1">
              <a:buFont typeface="Wingdings 2" panose="05020102010507070707" pitchFamily="18" charset="2"/>
              <a:buNone/>
              <a:defRPr/>
            </a:pPr>
            <a:r>
              <a:rPr lang="en" sz="5400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A</a:t>
            </a:r>
            <a:r>
              <a:rPr lang="sr-Latn-RS" sz="5400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s </a:t>
            </a:r>
            <a:r>
              <a:rPr lang="en" sz="5400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short</a:t>
            </a:r>
            <a:r>
              <a:rPr lang="sr-Latn-RS" sz="5400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 as possible</a:t>
            </a:r>
            <a:r>
              <a:rPr lang="en" sz="5400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!</a:t>
            </a:r>
            <a:endParaRPr lang="en-US" sz="5400" b="1" dirty="0" smtClean="0">
              <a:solidFill>
                <a:schemeClr val="accent4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06438" y="2379663"/>
            <a:ext cx="8974137" cy="3382962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S. </a:t>
            </a:r>
            <a:r>
              <a:rPr lang="sr-Latn-RS" sz="2400" b="0" dirty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p</a:t>
            </a:r>
            <a:r>
              <a:rPr lang="en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neumoniae</a:t>
            </a:r>
            <a:r>
              <a:rPr lang="sr-Latn-R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 infection:</a:t>
            </a:r>
            <a:r>
              <a:rPr lang="en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 7 - 10 days  </a:t>
            </a:r>
            <a:r>
              <a:rPr lang="en-U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/>
            </a:r>
            <a:br>
              <a:rPr lang="en-U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</a:br>
            <a:r>
              <a:rPr lang="sr-Latn-C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/>
            </a:r>
            <a:br>
              <a:rPr lang="sr-Latn-C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</a:br>
            <a:r>
              <a:rPr lang="en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Atypical pneumonia</a:t>
            </a:r>
            <a:r>
              <a:rPr lang="sr-Latn-R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:</a:t>
            </a:r>
            <a:r>
              <a:rPr lang="en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 10 – 14 days </a:t>
            </a:r>
            <a:r>
              <a:rPr lang="hr-HR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/>
            </a:r>
            <a:br>
              <a:rPr lang="hr-HR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</a:br>
            <a:r>
              <a:rPr lang="hr-HR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/>
            </a:r>
            <a:br>
              <a:rPr lang="hr-HR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</a:br>
            <a:r>
              <a:rPr lang="en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Legionella </a:t>
            </a:r>
            <a:r>
              <a:rPr lang="sr-Latn-R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infection: </a:t>
            </a:r>
            <a:r>
              <a:rPr lang="en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14 - 21 days</a:t>
            </a:r>
            <a:r>
              <a:rPr lang="sr-Latn-C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/>
            </a:r>
            <a:br>
              <a:rPr lang="sr-Latn-C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</a:br>
            <a:r>
              <a:rPr lang="en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 </a:t>
            </a:r>
            <a:r>
              <a:rPr lang="sr-Latn-C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/>
            </a:r>
            <a:br>
              <a:rPr lang="sr-Latn-C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</a:br>
            <a:r>
              <a:rPr lang="en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S. aureus and gram negative bacteria</a:t>
            </a:r>
            <a:r>
              <a:rPr lang="sr-Latn-R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 infection:</a:t>
            </a:r>
            <a:r>
              <a:rPr lang="en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 14 -21 days</a:t>
            </a:r>
            <a:r>
              <a:rPr lang="hr-HR" sz="24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hr-HR" sz="24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" sz="24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2400" b="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482600" y="414338"/>
            <a:ext cx="9421813" cy="1323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" sz="4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 </a:t>
            </a:r>
            <a:r>
              <a:rPr lang="sr-Latn-RS" sz="40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Duration</a:t>
            </a:r>
            <a:r>
              <a:rPr lang="en" sz="40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 </a:t>
            </a:r>
            <a:r>
              <a:rPr lang="sr-Latn-RS" sz="40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of </a:t>
            </a:r>
            <a:r>
              <a:rPr lang="en" sz="40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applications </a:t>
            </a:r>
            <a:r>
              <a:rPr lang="sr-Latn-RS" sz="40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of </a:t>
            </a:r>
            <a:r>
              <a:rPr lang="en" sz="40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antibiotics</a:t>
            </a:r>
            <a:endParaRPr lang="en" sz="4000" b="1" dirty="0">
              <a:solidFill>
                <a:schemeClr val="accent1"/>
              </a:solidFill>
              <a:latin typeface="+mj-lt"/>
              <a:cs typeface="Times New Roman" pitchFamily="18" charset="0"/>
            </a:endParaRPr>
          </a:p>
          <a:p>
            <a:pPr eaLnBrk="1" hangingPunct="1">
              <a:defRPr/>
            </a:pPr>
            <a:endParaRPr lang="en-GB" sz="40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415925"/>
            <a:ext cx="9434512" cy="788988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Modification 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of 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t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reatment</a:t>
            </a:r>
            <a:endParaRPr lang="sr-Latn-CS" dirty="0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3888" y="1833563"/>
            <a:ext cx="8940800" cy="3444875"/>
          </a:xfrm>
          <a:solidFill>
            <a:schemeClr val="bg1"/>
          </a:solidFill>
        </p:spPr>
        <p:txBody>
          <a:bodyPr/>
          <a:lstStyle/>
          <a:p>
            <a:pPr eaLnBrk="1" hangingPunct="1">
              <a:defRPr/>
            </a:pPr>
            <a:endParaRPr lang="sl-SI" dirty="0" smtClean="0">
              <a:latin typeface="+mj-lt"/>
            </a:endParaRPr>
          </a:p>
          <a:p>
            <a:pPr eaLnBrk="1" hangingPunct="1">
              <a:defRPr/>
            </a:pPr>
            <a:r>
              <a:rPr lang="en" dirty="0" smtClean="0">
                <a:latin typeface="+mj-lt"/>
                <a:cs typeface="Times New Roman" panose="02020603050405020304" pitchFamily="18" charset="0"/>
              </a:rPr>
              <a:t>Microbiological result (blood </a:t>
            </a: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culture </a:t>
            </a:r>
            <a:r>
              <a:rPr lang="en" dirty="0" smtClean="0">
                <a:latin typeface="+mj-lt"/>
                <a:cs typeface="Times New Roman" panose="02020603050405020304" pitchFamily="18" charset="0"/>
              </a:rPr>
              <a:t>or culture from </a:t>
            </a: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the </a:t>
            </a:r>
            <a:r>
              <a:rPr lang="en" dirty="0" smtClean="0">
                <a:latin typeface="+mj-lt"/>
                <a:cs typeface="Times New Roman" panose="02020603050405020304" pitchFamily="18" charset="0"/>
              </a:rPr>
              <a:t>respiratory tract)</a:t>
            </a:r>
          </a:p>
          <a:p>
            <a:pPr eaLnBrk="1" hangingPunct="1">
              <a:buFontTx/>
              <a:buNone/>
              <a:defRPr/>
            </a:pPr>
            <a:endParaRPr lang="sl-SI" dirty="0" smtClean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" dirty="0" smtClean="0">
                <a:latin typeface="+mj-lt"/>
                <a:cs typeface="Times New Roman" panose="02020603050405020304" pitchFamily="18" charset="0"/>
              </a:rPr>
              <a:t>Empirical therapy </a:t>
            </a: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should be</a:t>
            </a:r>
            <a:r>
              <a:rPr lang="en" dirty="0" smtClean="0">
                <a:latin typeface="+mj-lt"/>
                <a:cs typeface="Times New Roman" panose="02020603050405020304" pitchFamily="18" charset="0"/>
              </a:rPr>
              <a:t> modif</a:t>
            </a: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ied</a:t>
            </a:r>
            <a:r>
              <a:rPr lang="en" dirty="0" smtClean="0">
                <a:latin typeface="+mj-lt"/>
                <a:cs typeface="Times New Roman" panose="02020603050405020304" pitchFamily="18" charset="0"/>
              </a:rPr>
              <a:t> only if isolated </a:t>
            </a: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c</a:t>
            </a:r>
            <a:r>
              <a:rPr lang="en" dirty="0" smtClean="0">
                <a:latin typeface="+mj-lt"/>
                <a:cs typeface="Times New Roman" panose="02020603050405020304" pitchFamily="18" charset="0"/>
              </a:rPr>
              <a:t>ausative agent </a:t>
            </a: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is </a:t>
            </a:r>
            <a:r>
              <a:rPr lang="en" dirty="0" smtClean="0">
                <a:latin typeface="+mj-lt"/>
                <a:cs typeface="Times New Roman" panose="02020603050405020304" pitchFamily="18" charset="0"/>
              </a:rPr>
              <a:t>resistant </a:t>
            </a: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to </a:t>
            </a:r>
            <a:r>
              <a:rPr lang="en" dirty="0" smtClean="0">
                <a:latin typeface="+mj-lt"/>
                <a:cs typeface="Times New Roman" panose="02020603050405020304" pitchFamily="18" charset="0"/>
              </a:rPr>
              <a:t>the empirical therapy or </a:t>
            </a: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response to</a:t>
            </a:r>
            <a:r>
              <a:rPr lang="en" dirty="0" smtClean="0">
                <a:latin typeface="+mj-lt"/>
                <a:cs typeface="Times New Roman" panose="02020603050405020304" pitchFamily="18" charset="0"/>
              </a:rPr>
              <a:t> the therapy is not adequate</a:t>
            </a:r>
            <a:endParaRPr lang="en-US" dirty="0" smtClean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  <a:defRPr/>
            </a:pPr>
            <a:endParaRPr lang="sr-Latn-C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95288"/>
            <a:ext cx="9434513" cy="1012825"/>
          </a:xfrm>
          <a:solidFill>
            <a:schemeClr val="bg1"/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4400" dirty="0" smtClean="0">
                <a:solidFill>
                  <a:schemeClr val="accent1">
                    <a:tint val="88000"/>
                    <a:satMod val="150000"/>
                  </a:schemeClr>
                </a:solidFill>
                <a:effectLst/>
              </a:rPr>
              <a:t>Prevention </a:t>
            </a:r>
            <a:r>
              <a:rPr lang="sr-Latn-RS" sz="4400" dirty="0" smtClean="0">
                <a:solidFill>
                  <a:schemeClr val="accent1">
                    <a:tint val="88000"/>
                    <a:satMod val="150000"/>
                  </a:schemeClr>
                </a:solidFill>
                <a:effectLst/>
              </a:rPr>
              <a:t>of </a:t>
            </a:r>
            <a:r>
              <a:rPr lang="en" sz="4400" dirty="0" smtClean="0">
                <a:solidFill>
                  <a:schemeClr val="accent1">
                    <a:tint val="88000"/>
                    <a:satMod val="150000"/>
                  </a:schemeClr>
                </a:solidFill>
                <a:effectLst/>
              </a:rPr>
              <a:t>pneumonia</a:t>
            </a:r>
            <a:endParaRPr lang="en-GB" sz="4400" dirty="0" smtClean="0">
              <a:solidFill>
                <a:schemeClr val="accent1">
                  <a:tint val="88000"/>
                  <a:satMod val="150000"/>
                </a:schemeClr>
              </a:solidFill>
              <a:effectLst/>
            </a:endParaRP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8663" y="1579562"/>
            <a:ext cx="8891587" cy="4298723"/>
          </a:xfrm>
          <a:solidFill>
            <a:schemeClr val="bg1"/>
          </a:solidFill>
        </p:spPr>
        <p:txBody>
          <a:bodyPr/>
          <a:lstStyle/>
          <a:p>
            <a:pPr eaLnBrk="1" hangingPunct="1">
              <a:defRPr/>
            </a:pPr>
            <a:r>
              <a:rPr lang="sr-Latn-RS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Flu v</a:t>
            </a:r>
            <a:r>
              <a:rPr lang="en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accine</a:t>
            </a:r>
            <a:endParaRPr lang="hr-HR" b="1" dirty="0" smtClean="0">
              <a:solidFill>
                <a:schemeClr val="accent4"/>
              </a:solidFill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en" dirty="0" smtClean="0">
                <a:latin typeface="+mj-lt"/>
                <a:cs typeface="Times New Roman" panose="02020603050405020304" pitchFamily="18" charset="0"/>
              </a:rPr>
              <a:t>    Every year</a:t>
            </a:r>
            <a:endParaRPr lang="hr-HR" dirty="0" smtClean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  <a:defRPr/>
            </a:pPr>
            <a:endParaRPr lang="hr-HR" b="1" dirty="0" smtClean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" b="1" dirty="0" err="1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Antipneumococcal</a:t>
            </a:r>
            <a:r>
              <a:rPr lang="en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b="1" dirty="0" err="1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vaccine</a:t>
            </a:r>
            <a:endParaRPr lang="hr-HR" b="1" dirty="0" smtClean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    </a:t>
            </a:r>
            <a:r>
              <a:rPr lang="en" dirty="0" smtClean="0">
                <a:latin typeface="+mj-lt"/>
                <a:cs typeface="Times New Roman" panose="02020603050405020304" pitchFamily="18" charset="0"/>
              </a:rPr>
              <a:t>23</a:t>
            </a:r>
            <a:r>
              <a:rPr lang="sr-Latn-RS" dirty="0">
                <a:latin typeface="+mj-lt"/>
                <a:cs typeface="Times New Roman" panose="02020603050405020304" pitchFamily="18" charset="0"/>
              </a:rPr>
              <a:t>-</a:t>
            </a: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valent</a:t>
            </a:r>
            <a:r>
              <a:rPr lang="en" dirty="0" smtClean="0">
                <a:latin typeface="+mj-lt"/>
                <a:cs typeface="Times New Roman" panose="02020603050405020304" pitchFamily="18" charset="0"/>
              </a:rPr>
              <a:t> vaccine (23 serotypes), polysaccharide</a:t>
            </a: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 of </a:t>
            </a:r>
            <a:r>
              <a:rPr lang="en" dirty="0" smtClean="0">
                <a:latin typeface="+mj-lt"/>
                <a:cs typeface="Times New Roman" panose="02020603050405020304" pitchFamily="18" charset="0"/>
              </a:rPr>
              <a:t>pneumococcus</a:t>
            </a: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 capsule</a:t>
            </a:r>
          </a:p>
          <a:p>
            <a:pPr eaLnBrk="1" hangingPunct="1">
              <a:buFontTx/>
              <a:buNone/>
              <a:defRPr/>
            </a:pP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sr-Latn-RS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COVID-19 </a:t>
            </a:r>
            <a:r>
              <a:rPr lang="sr-Latn-RS" b="1" dirty="0">
                <a:solidFill>
                  <a:schemeClr val="accent4"/>
                </a:solidFill>
                <a:cs typeface="Times New Roman" panose="02020603050405020304" pitchFamily="18" charset="0"/>
              </a:rPr>
              <a:t>v</a:t>
            </a:r>
            <a:r>
              <a:rPr lang="en" b="1" dirty="0">
                <a:solidFill>
                  <a:schemeClr val="accent4"/>
                </a:solidFill>
                <a:cs typeface="Times New Roman" panose="02020603050405020304" pitchFamily="18" charset="0"/>
              </a:rPr>
              <a:t>accine</a:t>
            </a:r>
            <a:endParaRPr lang="hr-HR" b="1" dirty="0">
              <a:solidFill>
                <a:schemeClr val="accent4"/>
              </a:solidFill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en" dirty="0">
                <a:cs typeface="Times New Roman" panose="02020603050405020304" pitchFamily="18" charset="0"/>
              </a:rPr>
              <a:t>    </a:t>
            </a:r>
            <a:endParaRPr lang="hr-HR" dirty="0"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  <a:defRPr/>
            </a:pPr>
            <a:endParaRPr lang="hr-HR" dirty="0" smtClean="0">
              <a:latin typeface="+mj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65150" y="2484438"/>
            <a:ext cx="9136063" cy="1052512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z="4000" dirty="0" smtClean="0">
                <a:solidFill>
                  <a:schemeClr val="accent1"/>
                </a:solidFill>
                <a:effectLst/>
              </a:rPr>
              <a:t>Thank you for your attention!</a:t>
            </a:r>
            <a:endParaRPr lang="en-US" sz="4000" dirty="0" smtClean="0">
              <a:solidFill>
                <a:schemeClr val="accent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026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751114" y="685800"/>
            <a:ext cx="8763000" cy="906463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" sz="3200" dirty="0" smtClean="0">
                <a:solidFill>
                  <a:schemeClr val="accent1"/>
                </a:solidFill>
                <a:effectLst/>
              </a:rPr>
              <a:t>Pneumonia </a:t>
            </a:r>
            <a:r>
              <a:rPr lang="sr-Latn-RS" sz="3200" dirty="0" smtClean="0">
                <a:solidFill>
                  <a:schemeClr val="accent1"/>
                </a:solidFill>
                <a:effectLst/>
              </a:rPr>
              <a:t>in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 the patient on mechanical ventilation </a:t>
            </a:r>
            <a:r>
              <a:rPr lang="sr-Latn-RS" sz="3200" dirty="0" smtClean="0">
                <a:solidFill>
                  <a:schemeClr val="accent1"/>
                </a:solidFill>
                <a:effectLst/>
              </a:rPr>
              <a:t>(Ventilator Associated Pneumonia) 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- VAP</a:t>
            </a:r>
          </a:p>
        </p:txBody>
      </p:sp>
      <p:sp>
        <p:nvSpPr>
          <p:cNvPr id="25603" name="Rectangle 1027"/>
          <p:cNvSpPr>
            <a:spLocks noGrp="1" noChangeArrowheads="1"/>
          </p:cNvSpPr>
          <p:nvPr>
            <p:ph type="body" sz="half" idx="1"/>
          </p:nvPr>
        </p:nvSpPr>
        <p:spPr>
          <a:xfrm>
            <a:off x="536575" y="2003425"/>
            <a:ext cx="4862513" cy="3471863"/>
          </a:xfrm>
        </p:spPr>
        <p:txBody>
          <a:bodyPr/>
          <a:lstStyle/>
          <a:p>
            <a:pPr algn="just" eaLnBrk="1" hangingPunct="1"/>
            <a:r>
              <a:rPr lang="en" sz="2400" dirty="0" smtClean="0">
                <a:cs typeface="Times New Roman" panose="02020603050405020304" pitchFamily="18" charset="0"/>
              </a:rPr>
              <a:t>Pneumonia which manifests in hospital</a:t>
            </a:r>
            <a:r>
              <a:rPr lang="sr-Latn-RS" sz="2400" dirty="0" smtClean="0">
                <a:cs typeface="Times New Roman" panose="02020603050405020304" pitchFamily="18" charset="0"/>
              </a:rPr>
              <a:t>ly</a:t>
            </a:r>
            <a:r>
              <a:rPr lang="en" sz="2400" dirty="0" smtClean="0">
                <a:cs typeface="Times New Roman" panose="02020603050405020304" pitchFamily="18" charset="0"/>
              </a:rPr>
              <a:t> treated patient during 48 - 72 hours after endotracheal intubation and initiation</a:t>
            </a:r>
            <a:r>
              <a:rPr lang="sr-Latn-RS" sz="2400" dirty="0" smtClean="0">
                <a:cs typeface="Times New Roman" panose="02020603050405020304" pitchFamily="18" charset="0"/>
              </a:rPr>
              <a:t> of </a:t>
            </a:r>
            <a:r>
              <a:rPr lang="en" sz="2400" dirty="0" smtClean="0">
                <a:cs typeface="Times New Roman" panose="02020603050405020304" pitchFamily="18" charset="0"/>
              </a:rPr>
              <a:t> mechanical ventilation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dirty="0" smtClean="0"/>
          </a:p>
        </p:txBody>
      </p:sp>
      <p:pic>
        <p:nvPicPr>
          <p:cNvPr id="25604" name="ClipArt Placeholder 4" descr="Imagen5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86413" y="1668463"/>
            <a:ext cx="4181475" cy="40941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2" descr="White marble"/>
          <p:cNvSpPr>
            <a:spLocks noChangeArrowheads="1" noChangeShapeType="1" noTextEdit="1"/>
          </p:cNvSpPr>
          <p:nvPr/>
        </p:nvSpPr>
        <p:spPr bwMode="auto">
          <a:xfrm>
            <a:off x="493713" y="-609600"/>
            <a:ext cx="9180512" cy="2022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  <a:contourClr>
                <a:schemeClr val="accent1"/>
              </a:contourClr>
            </a:sp3d>
          </a:bodyPr>
          <a:lstStyle/>
          <a:p>
            <a:pPr algn="ctr"/>
            <a:endParaRPr lang="sr-Cyrl-RS" sz="3600" kern="10" dirty="0" smtClean="0">
              <a:ln w="9525">
                <a:round/>
                <a:headEnd/>
                <a:tailEnd/>
              </a:ln>
              <a:solidFill>
                <a:schemeClr val="accent1"/>
              </a:solidFill>
              <a:latin typeface="+mj-lt"/>
              <a:ea typeface="+mj-lt"/>
              <a:cs typeface="+mj-lt"/>
            </a:endParaRPr>
          </a:p>
          <a:p>
            <a:pPr algn="ctr"/>
            <a:r>
              <a:rPr lang="en" sz="3600" kern="10" dirty="0" smtClean="0">
                <a:ln w="9525">
                  <a:round/>
                  <a:headEnd/>
                  <a:tailEnd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rPr>
              <a:t>Etiological </a:t>
            </a:r>
            <a:r>
              <a:rPr lang="en" sz="3600" kern="10" dirty="0">
                <a:ln w="9525">
                  <a:round/>
                  <a:headEnd/>
                  <a:tailEnd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rPr>
              <a:t>division of pneumonia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493713" y="1770063"/>
            <a:ext cx="9793287" cy="438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>
              <a:buFontTx/>
              <a:buChar char="•"/>
              <a:defRPr/>
            </a:pPr>
            <a:r>
              <a:rPr lang="en" sz="2800" dirty="0" smtClean="0">
                <a:solidFill>
                  <a:srgbClr val="FF0000"/>
                </a:solidFill>
                <a:latin typeface="+mn-lt"/>
              </a:rPr>
              <a:t>   </a:t>
            </a:r>
            <a:r>
              <a:rPr lang="en" sz="2800" b="1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Bacterial</a:t>
            </a:r>
            <a:r>
              <a:rPr lang="en" sz="2800" b="1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en" sz="2800" b="1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pneumonia</a:t>
            </a:r>
            <a:endParaRPr lang="sr-Latn-CS" sz="2800" b="1" dirty="0" smtClean="0">
              <a:solidFill>
                <a:schemeClr val="accent4">
                  <a:lumMod val="75000"/>
                </a:schemeClr>
              </a:solidFill>
              <a:latin typeface="+mn-lt"/>
            </a:endParaRPr>
          </a:p>
          <a:p>
            <a:pPr algn="l">
              <a:defRPr/>
            </a:pPr>
            <a:r>
              <a:rPr lang="en" sz="2800" dirty="0" smtClean="0">
                <a:latin typeface="+mn-lt"/>
              </a:rPr>
              <a:t>                </a:t>
            </a:r>
            <a:r>
              <a:rPr lang="sr-Latn-RS" sz="2800" dirty="0">
                <a:latin typeface="+mn-lt"/>
              </a:rPr>
              <a:t>S</a:t>
            </a:r>
            <a:r>
              <a:rPr lang="en" sz="2800" dirty="0" smtClean="0">
                <a:latin typeface="+mn-lt"/>
              </a:rPr>
              <a:t>treptococc</a:t>
            </a:r>
            <a:r>
              <a:rPr lang="sr-Latn-RS" sz="2800" dirty="0" smtClean="0">
                <a:latin typeface="+mn-lt"/>
              </a:rPr>
              <a:t>us</a:t>
            </a:r>
            <a:r>
              <a:rPr lang="en" sz="2800" dirty="0" smtClean="0">
                <a:latin typeface="+mn-lt"/>
              </a:rPr>
              <a:t> 60%</a:t>
            </a:r>
          </a:p>
          <a:p>
            <a:pPr algn="l">
              <a:defRPr/>
            </a:pPr>
            <a:r>
              <a:rPr lang="en" sz="2800" dirty="0" smtClean="0">
                <a:latin typeface="+mn-lt"/>
              </a:rPr>
              <a:t>                </a:t>
            </a:r>
            <a:r>
              <a:rPr lang="sr-Latn-RS" sz="2800" dirty="0">
                <a:latin typeface="+mn-lt"/>
              </a:rPr>
              <a:t>G</a:t>
            </a:r>
            <a:r>
              <a:rPr lang="en" sz="2800" dirty="0" smtClean="0">
                <a:latin typeface="+mn-lt"/>
              </a:rPr>
              <a:t>ram negative </a:t>
            </a:r>
            <a:r>
              <a:rPr lang="sr-Latn-RS" sz="2800" dirty="0" smtClean="0">
                <a:latin typeface="+mn-lt"/>
              </a:rPr>
              <a:t>bacilli</a:t>
            </a:r>
            <a:r>
              <a:rPr lang="en" sz="2800" dirty="0" smtClean="0">
                <a:latin typeface="+mn-lt"/>
              </a:rPr>
              <a:t> 20%</a:t>
            </a:r>
          </a:p>
          <a:p>
            <a:pPr algn="l">
              <a:defRPr/>
            </a:pPr>
            <a:r>
              <a:rPr lang="en" sz="2800" dirty="0" smtClean="0">
                <a:latin typeface="+mn-lt"/>
              </a:rPr>
              <a:t>                </a:t>
            </a:r>
            <a:r>
              <a:rPr lang="sr-Latn-RS" sz="2800" dirty="0">
                <a:latin typeface="+mn-lt"/>
              </a:rPr>
              <a:t>S</a:t>
            </a:r>
            <a:r>
              <a:rPr lang="en" sz="2800" dirty="0" smtClean="0">
                <a:latin typeface="+mn-lt"/>
              </a:rPr>
              <a:t>taphylococcus 10%</a:t>
            </a:r>
          </a:p>
          <a:p>
            <a:pPr algn="l">
              <a:defRPr/>
            </a:pPr>
            <a:r>
              <a:rPr lang="en" sz="2800" dirty="0" smtClean="0">
                <a:latin typeface="+mn-lt"/>
              </a:rPr>
              <a:t>                </a:t>
            </a:r>
            <a:r>
              <a:rPr lang="sr-Latn-RS" sz="2800" dirty="0" smtClean="0">
                <a:latin typeface="+mn-lt"/>
              </a:rPr>
              <a:t>Others</a:t>
            </a:r>
            <a:r>
              <a:rPr lang="en" sz="2800" dirty="0" smtClean="0">
                <a:latin typeface="+mn-lt"/>
              </a:rPr>
              <a:t> (including anaerobes) 10%</a:t>
            </a:r>
          </a:p>
          <a:p>
            <a:pPr algn="l">
              <a:buFontTx/>
              <a:buChar char="•"/>
              <a:defRPr/>
            </a:pPr>
            <a:r>
              <a:rPr lang="en" sz="2800" dirty="0" smtClean="0">
                <a:latin typeface="+mn-lt"/>
              </a:rPr>
              <a:t>   </a:t>
            </a:r>
            <a:r>
              <a:rPr lang="en" sz="2800" b="1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Atypical</a:t>
            </a:r>
            <a:r>
              <a:rPr lang="en" sz="2800" b="1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en" sz="2800" b="1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pneumonia</a:t>
            </a:r>
            <a:endParaRPr lang="sr-Latn-CS" sz="2800" b="1" dirty="0" smtClean="0">
              <a:solidFill>
                <a:schemeClr val="accent4">
                  <a:lumMod val="75000"/>
                </a:schemeClr>
              </a:solidFill>
              <a:latin typeface="+mn-lt"/>
            </a:endParaRPr>
          </a:p>
          <a:p>
            <a:pPr algn="l">
              <a:defRPr/>
            </a:pPr>
            <a:r>
              <a:rPr lang="en" sz="2800" dirty="0" smtClean="0">
                <a:latin typeface="+mn-lt"/>
              </a:rPr>
              <a:t>                </a:t>
            </a:r>
            <a:r>
              <a:rPr lang="en" sz="2800" dirty="0" err="1" smtClean="0">
                <a:latin typeface="+mn-lt"/>
              </a:rPr>
              <a:t>viruses</a:t>
            </a:r>
            <a:r>
              <a:rPr lang="en" sz="2800" dirty="0" smtClean="0">
                <a:latin typeface="+mn-lt"/>
              </a:rPr>
              <a:t> </a:t>
            </a:r>
          </a:p>
          <a:p>
            <a:pPr algn="l">
              <a:defRPr/>
            </a:pPr>
            <a:r>
              <a:rPr lang="en" sz="2800" dirty="0" smtClean="0">
                <a:latin typeface="+mn-lt"/>
              </a:rPr>
              <a:t>                </a:t>
            </a:r>
            <a:r>
              <a:rPr lang="en" sz="2800" dirty="0" err="1" smtClean="0">
                <a:latin typeface="+mn-lt"/>
              </a:rPr>
              <a:t>mycoplasma</a:t>
            </a:r>
            <a:endParaRPr lang="sr-Latn-CS" sz="2800" dirty="0" smtClean="0">
              <a:latin typeface="+mn-lt"/>
            </a:endParaRPr>
          </a:p>
          <a:p>
            <a:pPr algn="l">
              <a:defRPr/>
            </a:pPr>
            <a:r>
              <a:rPr lang="en" sz="2800" dirty="0" smtClean="0">
                <a:latin typeface="+mn-lt"/>
              </a:rPr>
              <a:t>                </a:t>
            </a:r>
            <a:r>
              <a:rPr lang="en" sz="2800" dirty="0" err="1" smtClean="0">
                <a:latin typeface="+mn-lt"/>
              </a:rPr>
              <a:t>parasites</a:t>
            </a:r>
            <a:endParaRPr lang="sr-Latn-CS" sz="2800" dirty="0" smtClean="0">
              <a:latin typeface="+mn-lt"/>
            </a:endParaRPr>
          </a:p>
          <a:p>
            <a:pPr algn="l">
              <a:defRPr/>
            </a:pPr>
            <a:r>
              <a:rPr lang="en" sz="2800" dirty="0" smtClean="0">
                <a:latin typeface="+mn-lt"/>
              </a:rPr>
              <a:t>                </a:t>
            </a:r>
            <a:r>
              <a:rPr lang="sr-Latn-RS" sz="2800" dirty="0" smtClean="0">
                <a:latin typeface="+mn-lt"/>
              </a:rPr>
              <a:t>fungi</a:t>
            </a:r>
            <a:endParaRPr lang="en-US" sz="28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Custom Design">
  <a:themeElements>
    <a:clrScheme name="2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Applications:Microsoft Office 98:Templates:Blank Presentation</Template>
  <TotalTime>27824</TotalTime>
  <Words>3529</Words>
  <Application>Microsoft Office PowerPoint</Application>
  <PresentationFormat>35mm Slides</PresentationFormat>
  <Paragraphs>627</Paragraphs>
  <Slides>78</Slides>
  <Notes>16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78</vt:i4>
      </vt:variant>
    </vt:vector>
  </HeadingPairs>
  <TitlesOfParts>
    <vt:vector size="96" baseType="lpstr">
      <vt:lpstr>PMingLiU</vt:lpstr>
      <vt:lpstr>Arial</vt:lpstr>
      <vt:lpstr>Arial Narrow</vt:lpstr>
      <vt:lpstr>Corbel</vt:lpstr>
      <vt:lpstr>Lucida Grande</vt:lpstr>
      <vt:lpstr>Symbol</vt:lpstr>
      <vt:lpstr>Tahoma</vt:lpstr>
      <vt:lpstr>Times</vt:lpstr>
      <vt:lpstr>Times New Roman</vt:lpstr>
      <vt:lpstr>Verdana</vt:lpstr>
      <vt:lpstr>Wingdings</vt:lpstr>
      <vt:lpstr>Wingdings 2</vt:lpstr>
      <vt:lpstr>2_Custom Design</vt:lpstr>
      <vt:lpstr>1_Custom Design</vt:lpstr>
      <vt:lpstr>Custom Design</vt:lpstr>
      <vt:lpstr>Aspect</vt:lpstr>
      <vt:lpstr>Clip</vt:lpstr>
      <vt:lpstr>Image</vt:lpstr>
      <vt:lpstr>PowerPoint Presentation</vt:lpstr>
      <vt:lpstr>Community-acquired pneumonia.  The latest approach in diagnosis and treatment</vt:lpstr>
      <vt:lpstr>Definition of pneumonia</vt:lpstr>
      <vt:lpstr>Epidemiological division of pneumonia</vt:lpstr>
      <vt:lpstr>Definition of Community Acquired Pneumonia - CAP </vt:lpstr>
      <vt:lpstr>Definition of Hospital acquired pneumonia - HAP </vt:lpstr>
      <vt:lpstr>Healthcare-Associated Pneumonia - HCAP</vt:lpstr>
      <vt:lpstr>Pneumonia in the patient on mechanical ventilation (Ventilator Associated Pneumonia) - VAP</vt:lpstr>
      <vt:lpstr>PowerPoint Presentation</vt:lpstr>
      <vt:lpstr>Pneumonia incidence and mortality rate in USA</vt:lpstr>
      <vt:lpstr>CAP disrupts normal function of respiratory system</vt:lpstr>
      <vt:lpstr>PowerPoint Presentation</vt:lpstr>
      <vt:lpstr>PowerPoint Presentation</vt:lpstr>
      <vt:lpstr>Risk factors for pneumonia caused by  antibiotic resistant Pneumococcus</vt:lpstr>
      <vt:lpstr>Risk factors for infection with  Gram - negative bacteria</vt:lpstr>
      <vt:lpstr>PowerPoint Presentation</vt:lpstr>
      <vt:lpstr>Risks factors for Pseudomonas aeruginosa infection</vt:lpstr>
      <vt:lpstr>PowerPoint Presentation</vt:lpstr>
      <vt:lpstr>PowerPoint Presentation</vt:lpstr>
      <vt:lpstr>Clinical manifestations</vt:lpstr>
      <vt:lpstr>               Atypical pneumonia</vt:lpstr>
      <vt:lpstr>How to diagnose ?</vt:lpstr>
      <vt:lpstr>Diagnostic procedures for  determination of causative agent in pneumonia</vt:lpstr>
      <vt:lpstr>The importance of radiography in the diagnosis of pneumonia</vt:lpstr>
      <vt:lpstr>PowerPoint Presentation</vt:lpstr>
      <vt:lpstr>Radiological diagnosis should be supplemented with laboratory and microbiological analyses</vt:lpstr>
      <vt:lpstr>Lab analysis</vt:lpstr>
      <vt:lpstr>Microbiological examinations</vt:lpstr>
      <vt:lpstr>Diagnostics of pneumonia in hospital conditions</vt:lpstr>
      <vt:lpstr>PowerPoint Presentation</vt:lpstr>
      <vt:lpstr>Diagnosis of atypical pneumonia</vt:lpstr>
      <vt:lpstr>Acute phase proteins - CRP</vt:lpstr>
      <vt:lpstr>     Procalcitonin - PCT</vt:lpstr>
      <vt:lpstr>Fibrinogen</vt:lpstr>
      <vt:lpstr>       Invasive diagnostic procedures   in pneumonia in hospital conditions</vt:lpstr>
      <vt:lpstr>Initial assessment of disease severity </vt:lpstr>
      <vt:lpstr>HOW TO ASSES DISEASE SEVERITY ?</vt:lpstr>
      <vt:lpstr>Pneumonia Severity Index (PSI)</vt:lpstr>
      <vt:lpstr>Demographic characteristics</vt:lpstr>
      <vt:lpstr> Associated diseases</vt:lpstr>
      <vt:lpstr>   Clinical finding</vt:lpstr>
      <vt:lpstr>Mini Mental Test (MMT) score  for acute confusion   8</vt:lpstr>
      <vt:lpstr>     Laboratory analyses</vt:lpstr>
      <vt:lpstr>Algorithm</vt:lpstr>
      <vt:lpstr>PowerPoint Presentation</vt:lpstr>
      <vt:lpstr>        Modified BTS recommendations  CURB index </vt:lpstr>
      <vt:lpstr>CURB index  Advantages in comparison to PSI</vt:lpstr>
      <vt:lpstr>PowerPoint Presentation</vt:lpstr>
      <vt:lpstr>PowerPoint Presentation</vt:lpstr>
      <vt:lpstr> TREATMENT OF COMMUNITY ACQUIRED PNEUMONIA</vt:lpstr>
      <vt:lpstr>Empirical treatment</vt:lpstr>
      <vt:lpstr>Empirical treatment</vt:lpstr>
      <vt:lpstr>Outpatient pneumonia treatment</vt:lpstr>
      <vt:lpstr>Treatment of mild pneumonia  ERS guidelines</vt:lpstr>
      <vt:lpstr>Guidelines for pneumonia treatment  IDSA / ATS</vt:lpstr>
      <vt:lpstr>PowerPoint Presentation</vt:lpstr>
      <vt:lpstr>Outpatient treatment – with the presence of comorbidity/ies  IDSA/ATS </vt:lpstr>
      <vt:lpstr>PowerPoint Presentation</vt:lpstr>
      <vt:lpstr>Hospital treatment of pneumonia</vt:lpstr>
      <vt:lpstr>Clinical signs of severe infection</vt:lpstr>
      <vt:lpstr>Radiographical criteria for hospitalization</vt:lpstr>
      <vt:lpstr>Laboratory criteria for hospitalization</vt:lpstr>
      <vt:lpstr>Therapy for moderately severe pneumonia in hospital conditions</vt:lpstr>
      <vt:lpstr>PowerPoint Presentation</vt:lpstr>
      <vt:lpstr>PowerPoint Presentation</vt:lpstr>
      <vt:lpstr>Criteria for treatment in ICU - ATS 2007</vt:lpstr>
      <vt:lpstr>PowerPoint Presentation</vt:lpstr>
      <vt:lpstr>PowerPoint Presentation</vt:lpstr>
      <vt:lpstr>PowerPoint Presentation</vt:lpstr>
      <vt:lpstr>PowerPoint Presentation</vt:lpstr>
      <vt:lpstr>Route of application of therapy</vt:lpstr>
      <vt:lpstr>Criteria for clinical stability  IDSA / ATS </vt:lpstr>
      <vt:lpstr>PowerPoint Presentation</vt:lpstr>
      <vt:lpstr>PowerPoint Presentation</vt:lpstr>
      <vt:lpstr>S. pneumoniae infection: 7 - 10 days    Atypical pneumonia: 10 – 14 days   Legionella infection: 14 - 21 days   S. aureus and gram negative bacteria infection: 14 -21 days  </vt:lpstr>
      <vt:lpstr>Modification of treatment</vt:lpstr>
      <vt:lpstr>Prevention of pneumonia</vt:lpstr>
      <vt:lpstr>Thank you for your attention!</vt:lpstr>
    </vt:vector>
  </TitlesOfParts>
  <Company>KB Graphic Design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HRCT ABNORMALITIES AND  CHANGES IN LUNG FUNCTION</dc:title>
  <dc:creator>Karen Brencovich</dc:creator>
  <cp:lastModifiedBy>Microsoft account</cp:lastModifiedBy>
  <cp:revision>420</cp:revision>
  <cp:lastPrinted>2000-06-12T19:47:47Z</cp:lastPrinted>
  <dcterms:created xsi:type="dcterms:W3CDTF">2000-06-01T18:08:26Z</dcterms:created>
  <dcterms:modified xsi:type="dcterms:W3CDTF">2024-02-24T23:29:37Z</dcterms:modified>
</cp:coreProperties>
</file>